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20"/>
  </p:notesMasterIdLst>
  <p:sldIdLst>
    <p:sldId id="256" r:id="rId2"/>
    <p:sldId id="257" r:id="rId3"/>
    <p:sldId id="258" r:id="rId4"/>
    <p:sldId id="271" r:id="rId5"/>
    <p:sldId id="259" r:id="rId6"/>
    <p:sldId id="260" r:id="rId7"/>
    <p:sldId id="265" r:id="rId8"/>
    <p:sldId id="273" r:id="rId9"/>
    <p:sldId id="272" r:id="rId10"/>
    <p:sldId id="264" r:id="rId11"/>
    <p:sldId id="261" r:id="rId12"/>
    <p:sldId id="266" r:id="rId13"/>
    <p:sldId id="267" r:id="rId14"/>
    <p:sldId id="262" r:id="rId15"/>
    <p:sldId id="270" r:id="rId16"/>
    <p:sldId id="268" r:id="rId17"/>
    <p:sldId id="269"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60" autoAdjust="0"/>
  </p:normalViewPr>
  <p:slideViewPr>
    <p:cSldViewPr snapToGrid="0">
      <p:cViewPr varScale="1">
        <p:scale>
          <a:sx n="63" d="100"/>
          <a:sy n="63"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a:t>WA Question Response Rate</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'Response Rate Graphs'!$T$1</c:f>
              <c:strCache>
                <c:ptCount val="1"/>
                <c:pt idx="0">
                  <c:v>Male-Total</c:v>
                </c:pt>
              </c:strCache>
            </c:strRef>
          </c:tx>
          <c:spPr>
            <a:solidFill>
              <a:schemeClr val="accent2">
                <a:alpha val="70000"/>
              </a:schemeClr>
            </a:solidFill>
            <a:ln>
              <a:noFill/>
            </a:ln>
            <a:effectLst/>
          </c:spPr>
          <c:invertIfNegative val="0"/>
          <c:cat>
            <c:strRef>
              <c:f>'Response Rate Graphs'!$S$2:$S$22</c:f>
              <c:strCache>
                <c:ptCount val="21"/>
                <c:pt idx="0">
                  <c:v>A1P1</c:v>
                </c:pt>
                <c:pt idx="1">
                  <c:v>A1P2</c:v>
                </c:pt>
                <c:pt idx="2">
                  <c:v>A1P3</c:v>
                </c:pt>
                <c:pt idx="3">
                  <c:v>A1P4</c:v>
                </c:pt>
                <c:pt idx="4">
                  <c:v>A1P5V</c:v>
                </c:pt>
                <c:pt idx="5">
                  <c:v>A2P1</c:v>
                </c:pt>
                <c:pt idx="6">
                  <c:v>A2P2</c:v>
                </c:pt>
                <c:pt idx="7">
                  <c:v>A2P3</c:v>
                </c:pt>
                <c:pt idx="8">
                  <c:v>A2P4</c:v>
                </c:pt>
                <c:pt idx="9">
                  <c:v>A2P5V</c:v>
                </c:pt>
                <c:pt idx="10">
                  <c:v>A3P1</c:v>
                </c:pt>
                <c:pt idx="11">
                  <c:v>A3P2</c:v>
                </c:pt>
                <c:pt idx="12">
                  <c:v>A3P3</c:v>
                </c:pt>
                <c:pt idx="13">
                  <c:v>A3P4</c:v>
                </c:pt>
                <c:pt idx="14">
                  <c:v>A3P5V</c:v>
                </c:pt>
                <c:pt idx="15">
                  <c:v>A3P6V</c:v>
                </c:pt>
                <c:pt idx="16">
                  <c:v>A4P1</c:v>
                </c:pt>
                <c:pt idx="17">
                  <c:v>A4P2</c:v>
                </c:pt>
                <c:pt idx="18">
                  <c:v>A4P3</c:v>
                </c:pt>
                <c:pt idx="19">
                  <c:v>A4P4V</c:v>
                </c:pt>
                <c:pt idx="20">
                  <c:v>A4P5V</c:v>
                </c:pt>
              </c:strCache>
            </c:strRef>
          </c:cat>
          <c:val>
            <c:numRef>
              <c:f>'Response Rate Graphs'!$T$2:$T$22</c:f>
              <c:numCache>
                <c:formatCode>General</c:formatCode>
                <c:ptCount val="21"/>
                <c:pt idx="0">
                  <c:v>1.0851063829787233</c:v>
                </c:pt>
                <c:pt idx="1">
                  <c:v>1.0638297872340425</c:v>
                </c:pt>
                <c:pt idx="2">
                  <c:v>1.2127659574468086</c:v>
                </c:pt>
                <c:pt idx="3">
                  <c:v>0.93617021276595747</c:v>
                </c:pt>
                <c:pt idx="4">
                  <c:v>0.91489361702127658</c:v>
                </c:pt>
                <c:pt idx="5">
                  <c:v>0.85106382978723405</c:v>
                </c:pt>
                <c:pt idx="6">
                  <c:v>0.95744680851063835</c:v>
                </c:pt>
                <c:pt idx="7">
                  <c:v>0.8936170212765957</c:v>
                </c:pt>
                <c:pt idx="8">
                  <c:v>0.85106382978723405</c:v>
                </c:pt>
                <c:pt idx="9">
                  <c:v>1</c:v>
                </c:pt>
                <c:pt idx="10">
                  <c:v>0.8936170212765957</c:v>
                </c:pt>
                <c:pt idx="11">
                  <c:v>0.87234042553191493</c:v>
                </c:pt>
                <c:pt idx="12">
                  <c:v>0.97872340425531912</c:v>
                </c:pt>
                <c:pt idx="13">
                  <c:v>0.80851063829787229</c:v>
                </c:pt>
                <c:pt idx="14">
                  <c:v>0.8936170212765957</c:v>
                </c:pt>
                <c:pt idx="15">
                  <c:v>0.8936170212765957</c:v>
                </c:pt>
                <c:pt idx="16">
                  <c:v>0.78723404255319152</c:v>
                </c:pt>
                <c:pt idx="17">
                  <c:v>0.82978723404255317</c:v>
                </c:pt>
                <c:pt idx="18">
                  <c:v>0.78723404255319152</c:v>
                </c:pt>
                <c:pt idx="19">
                  <c:v>0.95744680851063835</c:v>
                </c:pt>
                <c:pt idx="20">
                  <c:v>1</c:v>
                </c:pt>
              </c:numCache>
            </c:numRef>
          </c:val>
          <c:extLst xmlns:c16r2="http://schemas.microsoft.com/office/drawing/2015/06/chart">
            <c:ext xmlns:c16="http://schemas.microsoft.com/office/drawing/2014/chart" uri="{C3380CC4-5D6E-409C-BE32-E72D297353CC}">
              <c16:uniqueId val="{00000000-84A9-4A78-BA62-715EB8151432}"/>
            </c:ext>
          </c:extLst>
        </c:ser>
        <c:ser>
          <c:idx val="1"/>
          <c:order val="1"/>
          <c:tx>
            <c:strRef>
              <c:f>'Response Rate Graphs'!$U$1</c:f>
              <c:strCache>
                <c:ptCount val="1"/>
                <c:pt idx="0">
                  <c:v>Female-Total</c:v>
                </c:pt>
              </c:strCache>
            </c:strRef>
          </c:tx>
          <c:spPr>
            <a:solidFill>
              <a:schemeClr val="accent4">
                <a:alpha val="70000"/>
              </a:schemeClr>
            </a:solidFill>
            <a:ln>
              <a:noFill/>
            </a:ln>
            <a:effectLst/>
          </c:spPr>
          <c:invertIfNegative val="0"/>
          <c:cat>
            <c:strRef>
              <c:f>'Response Rate Graphs'!$S$2:$S$22</c:f>
              <c:strCache>
                <c:ptCount val="21"/>
                <c:pt idx="0">
                  <c:v>A1P1</c:v>
                </c:pt>
                <c:pt idx="1">
                  <c:v>A1P2</c:v>
                </c:pt>
                <c:pt idx="2">
                  <c:v>A1P3</c:v>
                </c:pt>
                <c:pt idx="3">
                  <c:v>A1P4</c:v>
                </c:pt>
                <c:pt idx="4">
                  <c:v>A1P5V</c:v>
                </c:pt>
                <c:pt idx="5">
                  <c:v>A2P1</c:v>
                </c:pt>
                <c:pt idx="6">
                  <c:v>A2P2</c:v>
                </c:pt>
                <c:pt idx="7">
                  <c:v>A2P3</c:v>
                </c:pt>
                <c:pt idx="8">
                  <c:v>A2P4</c:v>
                </c:pt>
                <c:pt idx="9">
                  <c:v>A2P5V</c:v>
                </c:pt>
                <c:pt idx="10">
                  <c:v>A3P1</c:v>
                </c:pt>
                <c:pt idx="11">
                  <c:v>A3P2</c:v>
                </c:pt>
                <c:pt idx="12">
                  <c:v>A3P3</c:v>
                </c:pt>
                <c:pt idx="13">
                  <c:v>A3P4</c:v>
                </c:pt>
                <c:pt idx="14">
                  <c:v>A3P5V</c:v>
                </c:pt>
                <c:pt idx="15">
                  <c:v>A3P6V</c:v>
                </c:pt>
                <c:pt idx="16">
                  <c:v>A4P1</c:v>
                </c:pt>
                <c:pt idx="17">
                  <c:v>A4P2</c:v>
                </c:pt>
                <c:pt idx="18">
                  <c:v>A4P3</c:v>
                </c:pt>
                <c:pt idx="19">
                  <c:v>A4P4V</c:v>
                </c:pt>
                <c:pt idx="20">
                  <c:v>A4P5V</c:v>
                </c:pt>
              </c:strCache>
            </c:strRef>
          </c:cat>
          <c:val>
            <c:numRef>
              <c:f>'Response Rate Graphs'!$U$2:$U$22</c:f>
              <c:numCache>
                <c:formatCode>General</c:formatCode>
                <c:ptCount val="21"/>
                <c:pt idx="0">
                  <c:v>1.125</c:v>
                </c:pt>
                <c:pt idx="1">
                  <c:v>1</c:v>
                </c:pt>
                <c:pt idx="2">
                  <c:v>0.95833333333333337</c:v>
                </c:pt>
                <c:pt idx="3">
                  <c:v>0.91666666666666663</c:v>
                </c:pt>
                <c:pt idx="4">
                  <c:v>1</c:v>
                </c:pt>
                <c:pt idx="5">
                  <c:v>0.875</c:v>
                </c:pt>
                <c:pt idx="6">
                  <c:v>0.91666666666666663</c:v>
                </c:pt>
                <c:pt idx="7">
                  <c:v>0.875</c:v>
                </c:pt>
                <c:pt idx="8">
                  <c:v>0.95833333333333337</c:v>
                </c:pt>
                <c:pt idx="9">
                  <c:v>1.25</c:v>
                </c:pt>
                <c:pt idx="10">
                  <c:v>1</c:v>
                </c:pt>
                <c:pt idx="11">
                  <c:v>0.79166666666666663</c:v>
                </c:pt>
                <c:pt idx="12">
                  <c:v>1</c:v>
                </c:pt>
                <c:pt idx="13">
                  <c:v>0.875</c:v>
                </c:pt>
                <c:pt idx="14">
                  <c:v>1.0833333333333333</c:v>
                </c:pt>
                <c:pt idx="15">
                  <c:v>1.125</c:v>
                </c:pt>
                <c:pt idx="16">
                  <c:v>0.91666666666666663</c:v>
                </c:pt>
                <c:pt idx="17">
                  <c:v>0.91666666666666663</c:v>
                </c:pt>
                <c:pt idx="18">
                  <c:v>0.83333333333333337</c:v>
                </c:pt>
                <c:pt idx="19">
                  <c:v>0.875</c:v>
                </c:pt>
                <c:pt idx="20">
                  <c:v>1</c:v>
                </c:pt>
              </c:numCache>
            </c:numRef>
          </c:val>
          <c:extLst xmlns:c16r2="http://schemas.microsoft.com/office/drawing/2015/06/chart">
            <c:ext xmlns:c16="http://schemas.microsoft.com/office/drawing/2014/chart" uri="{C3380CC4-5D6E-409C-BE32-E72D297353CC}">
              <c16:uniqueId val="{00000001-84A9-4A78-BA62-715EB8151432}"/>
            </c:ext>
          </c:extLst>
        </c:ser>
        <c:dLbls>
          <c:showLegendKey val="0"/>
          <c:showVal val="0"/>
          <c:showCatName val="0"/>
          <c:showSerName val="0"/>
          <c:showPercent val="0"/>
          <c:showBubbleSize val="0"/>
        </c:dLbls>
        <c:gapWidth val="80"/>
        <c:overlap val="25"/>
        <c:axId val="326174320"/>
        <c:axId val="326170008"/>
      </c:barChart>
      <c:catAx>
        <c:axId val="326174320"/>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Question</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326170008"/>
        <c:crosses val="autoZero"/>
        <c:auto val="1"/>
        <c:lblAlgn val="ctr"/>
        <c:lblOffset val="100"/>
        <c:noMultiLvlLbl val="0"/>
      </c:catAx>
      <c:valAx>
        <c:axId val="326170008"/>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Response rate</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32617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B1AF8-55AE-4A40-B9CC-76B8C289D9C7}" type="datetimeFigureOut">
              <a:rPr lang="en-US" smtClean="0"/>
              <a:t>7/24/2017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85025-136B-4C7F-A146-C1A78D1A50D6}" type="slidenum">
              <a:rPr lang="en-US" smtClean="0"/>
              <a:t>‹#›</a:t>
            </a:fld>
            <a:endParaRPr lang="en-US"/>
          </a:p>
        </p:txBody>
      </p:sp>
    </p:spTree>
    <p:extLst>
      <p:ext uri="{BB962C8B-B14F-4D97-AF65-F5344CB8AC3E}">
        <p14:creationId xmlns:p14="http://schemas.microsoft.com/office/powerpoint/2010/main" val="375572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Z4TfVUw_L1RHvDAymyJ2r-aEPvEZxOHkwoZjWTknMOk/edit#heading=h.4d34og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theoretical framework used for this study applies a social-cognitive foundation to connect the influence of student choice, motivation, achievement emotions, satisfaction, and academic achievement together (</a:t>
            </a:r>
            <a:r>
              <a:rPr lang="en-US" sz="1200" b="0" i="0" u="none" strike="noStrike" kern="1200" dirty="0" err="1" smtClean="0">
                <a:solidFill>
                  <a:schemeClr val="tx1"/>
                </a:solidFill>
                <a:effectLst/>
                <a:latin typeface="+mn-lt"/>
                <a:ea typeface="+mn-ea"/>
                <a:cs typeface="+mn-cs"/>
                <a:hlinkClick r:id="rId3"/>
              </a:rPr>
              <a:t>Artino</a:t>
            </a:r>
            <a:r>
              <a:rPr lang="en-US" sz="1200" b="0" i="0" u="none" strike="noStrike" kern="1200" dirty="0" smtClean="0">
                <a:solidFill>
                  <a:schemeClr val="tx1"/>
                </a:solidFill>
                <a:effectLst/>
                <a:latin typeface="+mn-lt"/>
                <a:ea typeface="+mn-ea"/>
                <a:cs typeface="+mn-cs"/>
                <a:hlinkClick r:id="rId3"/>
              </a:rPr>
              <a:t> Jr, 2010</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Artino</a:t>
            </a:r>
            <a:r>
              <a:rPr lang="en-US" sz="1200" b="0" i="0" u="none" strike="noStrike" kern="1200" dirty="0" smtClean="0">
                <a:solidFill>
                  <a:schemeClr val="tx1"/>
                </a:solidFill>
                <a:effectLst/>
                <a:latin typeface="+mn-lt"/>
                <a:ea typeface="+mn-ea"/>
                <a:cs typeface="+mn-cs"/>
              </a:rPr>
              <a:t> used this framework to investigate the factors that influenced students’ decisions to enroll in online courses.</a:t>
            </a:r>
            <a:endParaRPr lang="en-US" dirty="0"/>
          </a:p>
        </p:txBody>
      </p:sp>
      <p:sp>
        <p:nvSpPr>
          <p:cNvPr id="4" name="Slide Number Placeholder 3"/>
          <p:cNvSpPr>
            <a:spLocks noGrp="1"/>
          </p:cNvSpPr>
          <p:nvPr>
            <p:ph type="sldNum" sz="quarter" idx="10"/>
          </p:nvPr>
        </p:nvSpPr>
        <p:spPr/>
        <p:txBody>
          <a:bodyPr/>
          <a:lstStyle/>
          <a:p>
            <a:fld id="{9C485025-136B-4C7F-A146-C1A78D1A50D6}" type="slidenum">
              <a:rPr lang="en-US" smtClean="0"/>
              <a:t>4</a:t>
            </a:fld>
            <a:endParaRPr lang="en-US"/>
          </a:p>
        </p:txBody>
      </p:sp>
    </p:spTree>
    <p:extLst>
      <p:ext uri="{BB962C8B-B14F-4D97-AF65-F5344CB8AC3E}">
        <p14:creationId xmlns:p14="http://schemas.microsoft.com/office/powerpoint/2010/main" val="428910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males &amp; females chose had the same pattern of responses for combos chosen</a:t>
            </a:r>
          </a:p>
          <a:p>
            <a:r>
              <a:rPr lang="en-US" dirty="0"/>
              <a:t>40 out of 70 participating students chose to do more than one context</a:t>
            </a:r>
          </a:p>
        </p:txBody>
      </p:sp>
      <p:sp>
        <p:nvSpPr>
          <p:cNvPr id="4" name="Slide Number Placeholder 3"/>
          <p:cNvSpPr>
            <a:spLocks noGrp="1"/>
          </p:cNvSpPr>
          <p:nvPr>
            <p:ph type="sldNum" sz="quarter" idx="10"/>
          </p:nvPr>
        </p:nvSpPr>
        <p:spPr/>
        <p:txBody>
          <a:bodyPr/>
          <a:lstStyle/>
          <a:p>
            <a:fld id="{9C485025-136B-4C7F-A146-C1A78D1A50D6}" type="slidenum">
              <a:rPr lang="en-US" smtClean="0"/>
              <a:t>7</a:t>
            </a:fld>
            <a:endParaRPr lang="en-US"/>
          </a:p>
        </p:txBody>
      </p:sp>
    </p:spTree>
    <p:extLst>
      <p:ext uri="{BB962C8B-B14F-4D97-AF65-F5344CB8AC3E}">
        <p14:creationId xmlns:p14="http://schemas.microsoft.com/office/powerpoint/2010/main" val="226481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 rate found by #contexts within question/total number of responders in group-more than one context within a question</a:t>
            </a:r>
          </a:p>
        </p:txBody>
      </p:sp>
      <p:sp>
        <p:nvSpPr>
          <p:cNvPr id="4" name="Slide Number Placeholder 3"/>
          <p:cNvSpPr>
            <a:spLocks noGrp="1"/>
          </p:cNvSpPr>
          <p:nvPr>
            <p:ph type="sldNum" sz="quarter" idx="10"/>
          </p:nvPr>
        </p:nvSpPr>
        <p:spPr/>
        <p:txBody>
          <a:bodyPr/>
          <a:lstStyle/>
          <a:p>
            <a:fld id="{9C485025-136B-4C7F-A146-C1A78D1A50D6}" type="slidenum">
              <a:rPr lang="en-US" smtClean="0"/>
              <a:t>10</a:t>
            </a:fld>
            <a:endParaRPr lang="en-US"/>
          </a:p>
        </p:txBody>
      </p:sp>
    </p:spTree>
    <p:extLst>
      <p:ext uri="{BB962C8B-B14F-4D97-AF65-F5344CB8AC3E}">
        <p14:creationId xmlns:p14="http://schemas.microsoft.com/office/powerpoint/2010/main" val="270475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two sample t-tests assuming unequal variances</a:t>
            </a:r>
          </a:p>
          <a:p>
            <a:endParaRPr lang="en-US" dirty="0"/>
          </a:p>
        </p:txBody>
      </p:sp>
      <p:sp>
        <p:nvSpPr>
          <p:cNvPr id="4" name="Slide Number Placeholder 3"/>
          <p:cNvSpPr>
            <a:spLocks noGrp="1"/>
          </p:cNvSpPr>
          <p:nvPr>
            <p:ph type="sldNum" sz="quarter" idx="10"/>
          </p:nvPr>
        </p:nvSpPr>
        <p:spPr/>
        <p:txBody>
          <a:bodyPr/>
          <a:lstStyle/>
          <a:p>
            <a:fld id="{9C485025-136B-4C7F-A146-C1A78D1A50D6}" type="slidenum">
              <a:rPr lang="en-US" smtClean="0"/>
              <a:t>11</a:t>
            </a:fld>
            <a:endParaRPr lang="en-US"/>
          </a:p>
        </p:txBody>
      </p:sp>
    </p:spTree>
    <p:extLst>
      <p:ext uri="{BB962C8B-B14F-4D97-AF65-F5344CB8AC3E}">
        <p14:creationId xmlns:p14="http://schemas.microsoft.com/office/powerpoint/2010/main" val="3886751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categories to hold over from pre were problem solving &amp; problem solving confidence</a:t>
            </a:r>
          </a:p>
        </p:txBody>
      </p:sp>
      <p:sp>
        <p:nvSpPr>
          <p:cNvPr id="4" name="Slide Number Placeholder 3"/>
          <p:cNvSpPr>
            <a:spLocks noGrp="1"/>
          </p:cNvSpPr>
          <p:nvPr>
            <p:ph type="sldNum" sz="quarter" idx="10"/>
          </p:nvPr>
        </p:nvSpPr>
        <p:spPr/>
        <p:txBody>
          <a:bodyPr/>
          <a:lstStyle/>
          <a:p>
            <a:fld id="{9C485025-136B-4C7F-A146-C1A78D1A50D6}" type="slidenum">
              <a:rPr lang="en-US" smtClean="0"/>
              <a:t>13</a:t>
            </a:fld>
            <a:endParaRPr lang="en-US"/>
          </a:p>
        </p:txBody>
      </p:sp>
    </p:spTree>
    <p:extLst>
      <p:ext uri="{BB962C8B-B14F-4D97-AF65-F5344CB8AC3E}">
        <p14:creationId xmlns:p14="http://schemas.microsoft.com/office/powerpoint/2010/main" val="133428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Female losses in problem solving general,</a:t>
            </a:r>
            <a:r>
              <a:rPr lang="en-US" baseline="0" dirty="0" smtClean="0"/>
              <a:t> problem solving confidence, and real world connections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#25 </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“If I want to apply a method used for solving one physics problem to another problem, the problems must involve very similar situations.”</a:t>
            </a:r>
          </a:p>
          <a:p>
            <a:endParaRPr lang="en-US" dirty="0"/>
          </a:p>
        </p:txBody>
      </p:sp>
      <p:sp>
        <p:nvSpPr>
          <p:cNvPr id="4" name="Slide Number Placeholder 3"/>
          <p:cNvSpPr>
            <a:spLocks noGrp="1"/>
          </p:cNvSpPr>
          <p:nvPr>
            <p:ph type="sldNum" sz="quarter" idx="10"/>
          </p:nvPr>
        </p:nvSpPr>
        <p:spPr/>
        <p:txBody>
          <a:bodyPr/>
          <a:lstStyle/>
          <a:p>
            <a:fld id="{9C485025-136B-4C7F-A146-C1A78D1A50D6}" type="slidenum">
              <a:rPr lang="en-US" smtClean="0"/>
              <a:t>14</a:t>
            </a:fld>
            <a:endParaRPr lang="en-US"/>
          </a:p>
        </p:txBody>
      </p:sp>
    </p:spTree>
    <p:extLst>
      <p:ext uri="{BB962C8B-B14F-4D97-AF65-F5344CB8AC3E}">
        <p14:creationId xmlns:p14="http://schemas.microsoft.com/office/powerpoint/2010/main" val="164074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513A41-330C-40EE-883A-38F6EAFBC7C1}"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36C1-3017-4283-B310-DBBB9868BEA0}" type="slidenum">
              <a:rPr lang="en-US" smtClean="0"/>
              <a:t>‹#›</a:t>
            </a:fld>
            <a:endParaRPr lang="en-US"/>
          </a:p>
        </p:txBody>
      </p:sp>
    </p:spTree>
    <p:extLst>
      <p:ext uri="{BB962C8B-B14F-4D97-AF65-F5344CB8AC3E}">
        <p14:creationId xmlns:p14="http://schemas.microsoft.com/office/powerpoint/2010/main" val="196023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13A41-330C-40EE-883A-38F6EAFBC7C1}"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36C1-3017-4283-B310-DBBB9868BEA0}" type="slidenum">
              <a:rPr lang="en-US" smtClean="0"/>
              <a:t>‹#›</a:t>
            </a:fld>
            <a:endParaRPr lang="en-US"/>
          </a:p>
        </p:txBody>
      </p:sp>
    </p:spTree>
    <p:extLst>
      <p:ext uri="{BB962C8B-B14F-4D97-AF65-F5344CB8AC3E}">
        <p14:creationId xmlns:p14="http://schemas.microsoft.com/office/powerpoint/2010/main" val="13428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13A41-330C-40EE-883A-38F6EAFBC7C1}"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36C1-3017-4283-B310-DBBB9868BEA0}" type="slidenum">
              <a:rPr lang="en-US" smtClean="0"/>
              <a:t>‹#›</a:t>
            </a:fld>
            <a:endParaRPr lang="en-US"/>
          </a:p>
        </p:txBody>
      </p:sp>
    </p:spTree>
    <p:extLst>
      <p:ext uri="{BB962C8B-B14F-4D97-AF65-F5344CB8AC3E}">
        <p14:creationId xmlns:p14="http://schemas.microsoft.com/office/powerpoint/2010/main" val="369744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13A41-330C-40EE-883A-38F6EAFBC7C1}"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36C1-3017-4283-B310-DBBB9868BEA0}" type="slidenum">
              <a:rPr lang="en-US" smtClean="0"/>
              <a:t>‹#›</a:t>
            </a:fld>
            <a:endParaRPr lang="en-US"/>
          </a:p>
        </p:txBody>
      </p:sp>
    </p:spTree>
    <p:extLst>
      <p:ext uri="{BB962C8B-B14F-4D97-AF65-F5344CB8AC3E}">
        <p14:creationId xmlns:p14="http://schemas.microsoft.com/office/powerpoint/2010/main" val="135906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13A41-330C-40EE-883A-38F6EAFBC7C1}"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36C1-3017-4283-B310-DBBB9868BEA0}" type="slidenum">
              <a:rPr lang="en-US" smtClean="0"/>
              <a:t>‹#›</a:t>
            </a:fld>
            <a:endParaRPr lang="en-US"/>
          </a:p>
        </p:txBody>
      </p:sp>
    </p:spTree>
    <p:extLst>
      <p:ext uri="{BB962C8B-B14F-4D97-AF65-F5344CB8AC3E}">
        <p14:creationId xmlns:p14="http://schemas.microsoft.com/office/powerpoint/2010/main" val="215089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513A41-330C-40EE-883A-38F6EAFBC7C1}"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36C1-3017-4283-B310-DBBB9868BEA0}" type="slidenum">
              <a:rPr lang="en-US" smtClean="0"/>
              <a:t>‹#›</a:t>
            </a:fld>
            <a:endParaRPr lang="en-US"/>
          </a:p>
        </p:txBody>
      </p:sp>
    </p:spTree>
    <p:extLst>
      <p:ext uri="{BB962C8B-B14F-4D97-AF65-F5344CB8AC3E}">
        <p14:creationId xmlns:p14="http://schemas.microsoft.com/office/powerpoint/2010/main" val="228446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13A41-330C-40EE-883A-38F6EAFBC7C1}" type="datetimeFigureOut">
              <a:rPr lang="en-US" smtClean="0"/>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D536C1-3017-4283-B310-DBBB9868BEA0}" type="slidenum">
              <a:rPr lang="en-US" smtClean="0"/>
              <a:t>‹#›</a:t>
            </a:fld>
            <a:endParaRPr lang="en-US"/>
          </a:p>
        </p:txBody>
      </p:sp>
    </p:spTree>
    <p:extLst>
      <p:ext uri="{BB962C8B-B14F-4D97-AF65-F5344CB8AC3E}">
        <p14:creationId xmlns:p14="http://schemas.microsoft.com/office/powerpoint/2010/main" val="179803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513A41-330C-40EE-883A-38F6EAFBC7C1}"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D536C1-3017-4283-B310-DBBB9868BEA0}" type="slidenum">
              <a:rPr lang="en-US" smtClean="0"/>
              <a:t>‹#›</a:t>
            </a:fld>
            <a:endParaRPr lang="en-US"/>
          </a:p>
        </p:txBody>
      </p:sp>
    </p:spTree>
    <p:extLst>
      <p:ext uri="{BB962C8B-B14F-4D97-AF65-F5344CB8AC3E}">
        <p14:creationId xmlns:p14="http://schemas.microsoft.com/office/powerpoint/2010/main" val="136075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13A41-330C-40EE-883A-38F6EAFBC7C1}" type="datetimeFigureOut">
              <a:rPr lang="en-US" smtClean="0"/>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D536C1-3017-4283-B310-DBBB9868BEA0}" type="slidenum">
              <a:rPr lang="en-US" smtClean="0"/>
              <a:t>‹#›</a:t>
            </a:fld>
            <a:endParaRPr lang="en-US"/>
          </a:p>
        </p:txBody>
      </p:sp>
    </p:spTree>
    <p:extLst>
      <p:ext uri="{BB962C8B-B14F-4D97-AF65-F5344CB8AC3E}">
        <p14:creationId xmlns:p14="http://schemas.microsoft.com/office/powerpoint/2010/main" val="69798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13A41-330C-40EE-883A-38F6EAFBC7C1}"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36C1-3017-4283-B310-DBBB9868BEA0}" type="slidenum">
              <a:rPr lang="en-US" smtClean="0"/>
              <a:t>‹#›</a:t>
            </a:fld>
            <a:endParaRPr lang="en-US"/>
          </a:p>
        </p:txBody>
      </p:sp>
    </p:spTree>
    <p:extLst>
      <p:ext uri="{BB962C8B-B14F-4D97-AF65-F5344CB8AC3E}">
        <p14:creationId xmlns:p14="http://schemas.microsoft.com/office/powerpoint/2010/main" val="362657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13A41-330C-40EE-883A-38F6EAFBC7C1}"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36C1-3017-4283-B310-DBBB9868BEA0}" type="slidenum">
              <a:rPr lang="en-US" smtClean="0"/>
              <a:t>‹#›</a:t>
            </a:fld>
            <a:endParaRPr lang="en-US"/>
          </a:p>
        </p:txBody>
      </p:sp>
    </p:spTree>
    <p:extLst>
      <p:ext uri="{BB962C8B-B14F-4D97-AF65-F5344CB8AC3E}">
        <p14:creationId xmlns:p14="http://schemas.microsoft.com/office/powerpoint/2010/main" val="420085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13A41-330C-40EE-883A-38F6EAFBC7C1}" type="datetimeFigureOut">
              <a:rPr lang="en-US" smtClean="0"/>
              <a:t>7/24/2017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536C1-3017-4283-B310-DBBB9868BEA0}" type="slidenum">
              <a:rPr lang="en-US" smtClean="0"/>
              <a:t>‹#›</a:t>
            </a:fld>
            <a:endParaRPr lang="en-US"/>
          </a:p>
        </p:txBody>
      </p:sp>
    </p:spTree>
    <p:extLst>
      <p:ext uri="{BB962C8B-B14F-4D97-AF65-F5344CB8AC3E}">
        <p14:creationId xmlns:p14="http://schemas.microsoft.com/office/powerpoint/2010/main" val="27716327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x.doi.org/10.1016/S0959-4752(01)00010-X" TargetMode="External"/><Relationship Id="rId2" Type="http://schemas.openxmlformats.org/officeDocument/2006/relationships/hyperlink" Target="http://www.aps.org/programs/education/statistics/womenstem.cfm" TargetMode="External"/><Relationship Id="rId1" Type="http://schemas.openxmlformats.org/officeDocument/2006/relationships/slideLayout" Target="../slideLayouts/slideLayout2.xml"/><Relationship Id="rId4" Type="http://schemas.openxmlformats.org/officeDocument/2006/relationships/hyperlink" Target="http://vc.bridgew.edu/jiws/vol5/iss4/2"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hyperlink" Target="#_ENREF_12"/><Relationship Id="rId1" Type="http://schemas.openxmlformats.org/officeDocument/2006/relationships/slideLayout" Target="../slideLayouts/slideLayout2.xml"/><Relationship Id="rId5" Type="http://schemas.openxmlformats.org/officeDocument/2006/relationships/hyperlink" Target="#_ENREF_18"/><Relationship Id="rId4" Type="http://schemas.openxmlformats.org/officeDocument/2006/relationships/hyperlink" Target="#_ENREF_3"/></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bout:blank"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7359" y="1072936"/>
            <a:ext cx="8791575" cy="2387600"/>
          </a:xfrm>
        </p:spPr>
        <p:txBody>
          <a:bodyPr>
            <a:noAutofit/>
          </a:bodyPr>
          <a:lstStyle/>
          <a:p>
            <a:r>
              <a:rPr lang="en-US" sz="5400" dirty="0" smtClean="0"/>
              <a:t>Gender and Context Choice Influence on Student Performance and Attitude</a:t>
            </a:r>
            <a:endParaRPr lang="en-US" sz="5400" dirty="0"/>
          </a:p>
        </p:txBody>
      </p:sp>
      <p:sp>
        <p:nvSpPr>
          <p:cNvPr id="5" name="Subtitle 4"/>
          <p:cNvSpPr>
            <a:spLocks noGrp="1"/>
          </p:cNvSpPr>
          <p:nvPr>
            <p:ph type="subTitle" idx="1"/>
          </p:nvPr>
        </p:nvSpPr>
        <p:spPr>
          <a:xfrm>
            <a:off x="2172986" y="3589680"/>
            <a:ext cx="9133446" cy="2761693"/>
          </a:xfrm>
        </p:spPr>
        <p:txBody>
          <a:bodyPr>
            <a:normAutofit/>
          </a:bodyPr>
          <a:lstStyle/>
          <a:p>
            <a:r>
              <a:rPr lang="en-US" sz="3500" dirty="0">
                <a:solidFill>
                  <a:schemeClr val="tx1"/>
                </a:solidFill>
              </a:rPr>
              <a:t>Samuel R. </a:t>
            </a:r>
            <a:r>
              <a:rPr lang="en-US" sz="3500" dirty="0" smtClean="0">
                <a:solidFill>
                  <a:schemeClr val="tx1"/>
                </a:solidFill>
              </a:rPr>
              <a:t>Wheeler </a:t>
            </a:r>
            <a:r>
              <a:rPr lang="en-US" sz="3500" dirty="0">
                <a:solidFill>
                  <a:schemeClr val="tx1"/>
                </a:solidFill>
              </a:rPr>
              <a:t>&amp; Margaret R. </a:t>
            </a:r>
            <a:r>
              <a:rPr lang="en-US" sz="3500" dirty="0" smtClean="0">
                <a:solidFill>
                  <a:schemeClr val="tx1"/>
                </a:solidFill>
              </a:rPr>
              <a:t>Blanchard </a:t>
            </a:r>
            <a:endParaRPr lang="en-US" sz="3500" dirty="0">
              <a:solidFill>
                <a:schemeClr val="tx1"/>
              </a:solidFill>
            </a:endParaRPr>
          </a:p>
          <a:p>
            <a:endParaRPr lang="en-US" dirty="0">
              <a:solidFill>
                <a:schemeClr val="tx1">
                  <a:lumMod val="65000"/>
                  <a:lumOff val="35000"/>
                </a:schemeClr>
              </a:solidFill>
            </a:endParaRPr>
          </a:p>
          <a:p>
            <a:r>
              <a:rPr lang="en-US" dirty="0">
                <a:solidFill>
                  <a:schemeClr val="tx1">
                    <a:lumMod val="65000"/>
                    <a:lumOff val="35000"/>
                  </a:schemeClr>
                </a:solidFill>
              </a:rPr>
              <a:t>North Carolina State University</a:t>
            </a:r>
          </a:p>
          <a:p>
            <a:r>
              <a:rPr lang="en-US" b="1" dirty="0" smtClean="0">
                <a:solidFill>
                  <a:schemeClr val="tx1">
                    <a:lumMod val="65000"/>
                    <a:lumOff val="35000"/>
                  </a:schemeClr>
                </a:solidFill>
              </a:rPr>
              <a:t>AAPT </a:t>
            </a:r>
            <a:r>
              <a:rPr lang="en-US" b="1" dirty="0">
                <a:solidFill>
                  <a:schemeClr val="tx1">
                    <a:lumMod val="65000"/>
                    <a:lumOff val="35000"/>
                  </a:schemeClr>
                </a:solidFill>
              </a:rPr>
              <a:t>2017 </a:t>
            </a:r>
            <a:r>
              <a:rPr lang="en-US" b="1" dirty="0" smtClean="0">
                <a:solidFill>
                  <a:schemeClr val="tx1">
                    <a:lumMod val="65000"/>
                    <a:lumOff val="35000"/>
                  </a:schemeClr>
                </a:solidFill>
              </a:rPr>
              <a:t>National Conference</a:t>
            </a:r>
            <a:endParaRPr lang="en-US" b="1" dirty="0">
              <a:solidFill>
                <a:schemeClr val="tx1">
                  <a:lumMod val="65000"/>
                  <a:lumOff val="35000"/>
                </a:schemeClr>
              </a:solidFill>
            </a:endParaRPr>
          </a:p>
          <a:p>
            <a:r>
              <a:rPr lang="en-US" b="1" dirty="0" smtClean="0">
                <a:solidFill>
                  <a:schemeClr val="tx1">
                    <a:lumMod val="65000"/>
                    <a:lumOff val="35000"/>
                  </a:schemeClr>
                </a:solidFill>
              </a:rPr>
              <a:t>Cincinnati, OH</a:t>
            </a:r>
            <a:endParaRPr lang="en-US" b="1"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662634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23434" y="238899"/>
            <a:ext cx="3856037" cy="1639884"/>
          </a:xfrm>
        </p:spPr>
        <p:txBody>
          <a:bodyPr/>
          <a:lstStyle/>
          <a:p>
            <a:r>
              <a:rPr lang="en-US" dirty="0"/>
              <a:t>Web Assign Question Response Rate by gender</a:t>
            </a:r>
          </a:p>
        </p:txBody>
      </p:sp>
      <p:graphicFrame>
        <p:nvGraphicFramePr>
          <p:cNvPr id="9" name="Content Placeholder 8">
            <a:extLst>
              <a:ext uri="{FF2B5EF4-FFF2-40B4-BE49-F238E27FC236}">
                <a16:creationId xmlns:a16="http://schemas.microsoft.com/office/drawing/2014/main" xmlns="" id="{6B78E727-B163-40FE-BB54-32A8D56656F4}"/>
              </a:ext>
            </a:extLst>
          </p:cNvPr>
          <p:cNvGraphicFramePr>
            <a:graphicFrameLocks noGrp="1"/>
          </p:cNvGraphicFramePr>
          <p:nvPr>
            <p:ph idx="1"/>
            <p:extLst>
              <p:ext uri="{D42A27DB-BD31-4B8C-83A1-F6EECF244321}">
                <p14:modId xmlns:p14="http://schemas.microsoft.com/office/powerpoint/2010/main" val="397205642"/>
              </p:ext>
            </p:extLst>
          </p:nvPr>
        </p:nvGraphicFramePr>
        <p:xfrm>
          <a:off x="5156200" y="592138"/>
          <a:ext cx="6644503" cy="56727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2"/>
          <p:cNvSpPr>
            <a:spLocks noGrp="1"/>
          </p:cNvSpPr>
          <p:nvPr>
            <p:ph type="body" sz="half" idx="2"/>
          </p:nvPr>
        </p:nvSpPr>
        <p:spPr>
          <a:xfrm>
            <a:off x="836060" y="1878782"/>
            <a:ext cx="4051273" cy="3485698"/>
          </a:xfrm>
        </p:spPr>
        <p:txBody>
          <a:bodyPr>
            <a:normAutofit/>
          </a:bodyPr>
          <a:lstStyle/>
          <a:p>
            <a:pPr marL="285750" indent="-285750">
              <a:buFont typeface="Arial" panose="020B0604020202020204" pitchFamily="34" charset="0"/>
              <a:buChar char="•"/>
            </a:pPr>
            <a:r>
              <a:rPr lang="en-US" sz="1800" dirty="0" smtClean="0"/>
              <a:t>Female </a:t>
            </a:r>
            <a:r>
              <a:rPr lang="en-US" sz="1800" dirty="0"/>
              <a:t>had a higher response rate for 13 of 21 questions</a:t>
            </a:r>
          </a:p>
          <a:p>
            <a:pPr marL="285750" indent="-285750">
              <a:buFont typeface="Arial" panose="020B0604020202020204" pitchFamily="34" charset="0"/>
              <a:buChar char="•"/>
            </a:pPr>
            <a:r>
              <a:rPr lang="en-US" sz="1800" dirty="0" smtClean="0"/>
              <a:t>Female </a:t>
            </a:r>
            <a:r>
              <a:rPr lang="en-US" sz="1800" dirty="0"/>
              <a:t>had higher response rate for 4 of 6 video analysis questions and equal rate to males for 1 (more than 1 context chosen) </a:t>
            </a:r>
          </a:p>
          <a:p>
            <a:pPr marL="285750" indent="-285750">
              <a:buFont typeface="Arial" panose="020B0604020202020204" pitchFamily="34" charset="0"/>
              <a:buChar char="•"/>
            </a:pPr>
            <a:r>
              <a:rPr lang="en-US" sz="1800" dirty="0" smtClean="0"/>
              <a:t>Female </a:t>
            </a:r>
            <a:r>
              <a:rPr lang="en-US" sz="1800" dirty="0"/>
              <a:t>used more submissions than </a:t>
            </a:r>
            <a:r>
              <a:rPr lang="en-US" sz="1800" dirty="0" smtClean="0"/>
              <a:t>Male </a:t>
            </a:r>
            <a:r>
              <a:rPr lang="en-US" sz="1800" dirty="0"/>
              <a:t>(statistically significant) on 4 questions, all others statistically equal </a:t>
            </a:r>
          </a:p>
          <a:p>
            <a:endParaRPr lang="en-US" dirty="0"/>
          </a:p>
        </p:txBody>
      </p:sp>
    </p:spTree>
    <p:extLst>
      <p:ext uri="{BB962C8B-B14F-4D97-AF65-F5344CB8AC3E}">
        <p14:creationId xmlns:p14="http://schemas.microsoft.com/office/powerpoint/2010/main" val="4226976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7"/>
          <p:cNvPicPr>
            <a:picLocks noChangeAspect="1"/>
          </p:cNvPicPr>
          <p:nvPr/>
        </p:nvPicPr>
        <p:blipFill rotWithShape="1">
          <a:blip r:embed="rId3"/>
          <a:srcRect/>
          <a:stretch/>
        </p:blipFill>
        <p:spPr>
          <a:xfrm>
            <a:off x="0" y="-1"/>
            <a:ext cx="5498757" cy="3578353"/>
          </a:xfrm>
          <a:prstGeom prst="rect">
            <a:avLst/>
          </a:prstGeom>
        </p:spPr>
      </p:pic>
      <p:pic>
        <p:nvPicPr>
          <p:cNvPr id="9" name="Picture 8"/>
          <p:cNvPicPr>
            <a:picLocks noChangeAspect="1"/>
          </p:cNvPicPr>
          <p:nvPr/>
        </p:nvPicPr>
        <p:blipFill rotWithShape="1">
          <a:blip r:embed="rId4"/>
          <a:srcRect/>
          <a:stretch/>
        </p:blipFill>
        <p:spPr>
          <a:xfrm>
            <a:off x="0" y="3592947"/>
            <a:ext cx="5512404" cy="3257562"/>
          </a:xfrm>
          <a:prstGeom prst="rect">
            <a:avLst/>
          </a:prstGeom>
        </p:spPr>
      </p:pic>
      <p:sp>
        <p:nvSpPr>
          <p:cNvPr id="2" name="Title 1"/>
          <p:cNvSpPr>
            <a:spLocks noGrp="1"/>
          </p:cNvSpPr>
          <p:nvPr>
            <p:ph type="title"/>
          </p:nvPr>
        </p:nvSpPr>
        <p:spPr>
          <a:xfrm>
            <a:off x="6273396" y="160113"/>
            <a:ext cx="4747088" cy="1478570"/>
          </a:xfrm>
        </p:spPr>
        <p:txBody>
          <a:bodyPr>
            <a:normAutofit fontScale="90000"/>
          </a:bodyPr>
          <a:lstStyle/>
          <a:p>
            <a:r>
              <a:rPr lang="en-US" dirty="0"/>
              <a:t>Findings: </a:t>
            </a:r>
            <a:br>
              <a:rPr lang="en-US" dirty="0"/>
            </a:br>
            <a:r>
              <a:rPr lang="en-US" dirty="0"/>
              <a:t>Pre/post treatment FCI</a:t>
            </a:r>
          </a:p>
        </p:txBody>
      </p:sp>
      <p:sp>
        <p:nvSpPr>
          <p:cNvPr id="13" name="Content Placeholder 12"/>
          <p:cNvSpPr>
            <a:spLocks noGrp="1"/>
          </p:cNvSpPr>
          <p:nvPr>
            <p:ph idx="1"/>
          </p:nvPr>
        </p:nvSpPr>
        <p:spPr>
          <a:xfrm>
            <a:off x="6067168" y="1638683"/>
            <a:ext cx="5486400" cy="4782064"/>
          </a:xfrm>
        </p:spPr>
        <p:txBody>
          <a:bodyPr>
            <a:normAutofit/>
          </a:bodyPr>
          <a:lstStyle/>
          <a:p>
            <a:r>
              <a:rPr lang="en-US" dirty="0"/>
              <a:t>68.2% of females improved their score; 13.6% no change; 18.2% decreased</a:t>
            </a:r>
          </a:p>
          <a:p>
            <a:r>
              <a:rPr lang="en-US" dirty="0"/>
              <a:t>37.5% of males improved their score;18.8% no change; 43.7% decreased</a:t>
            </a:r>
          </a:p>
          <a:p>
            <a:r>
              <a:rPr lang="en-US" dirty="0"/>
              <a:t>Pre </a:t>
            </a:r>
            <a:r>
              <a:rPr lang="en-US" dirty="0" err="1"/>
              <a:t>Avg</a:t>
            </a:r>
            <a:r>
              <a:rPr lang="en-US" dirty="0"/>
              <a:t>: </a:t>
            </a:r>
            <a:r>
              <a:rPr lang="en-US" dirty="0" smtClean="0"/>
              <a:t>Male </a:t>
            </a:r>
            <a:r>
              <a:rPr lang="en-US" dirty="0"/>
              <a:t>19.3 vs </a:t>
            </a:r>
            <a:r>
              <a:rPr lang="en-US" dirty="0" smtClean="0"/>
              <a:t>Female </a:t>
            </a:r>
            <a:r>
              <a:rPr lang="en-US" dirty="0"/>
              <a:t>15.4; p=0.0159</a:t>
            </a:r>
          </a:p>
          <a:p>
            <a:r>
              <a:rPr lang="en-US" dirty="0"/>
              <a:t>Post </a:t>
            </a:r>
            <a:r>
              <a:rPr lang="en-US" dirty="0" err="1"/>
              <a:t>Avg</a:t>
            </a:r>
            <a:r>
              <a:rPr lang="en-US" dirty="0"/>
              <a:t>: </a:t>
            </a:r>
            <a:r>
              <a:rPr lang="en-US" dirty="0" smtClean="0"/>
              <a:t>Male </a:t>
            </a:r>
            <a:r>
              <a:rPr lang="en-US" dirty="0"/>
              <a:t>20.15 vs </a:t>
            </a:r>
            <a:r>
              <a:rPr lang="en-US" dirty="0" smtClean="0"/>
              <a:t>Female </a:t>
            </a:r>
            <a:r>
              <a:rPr lang="en-US" dirty="0"/>
              <a:t>18.09; p=.1211 (no sig difference)</a:t>
            </a:r>
          </a:p>
        </p:txBody>
      </p:sp>
    </p:spTree>
    <p:extLst>
      <p:ext uri="{BB962C8B-B14F-4D97-AF65-F5344CB8AC3E}">
        <p14:creationId xmlns:p14="http://schemas.microsoft.com/office/powerpoint/2010/main" val="51360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910" y="284885"/>
            <a:ext cx="9905998" cy="668744"/>
          </a:xfrm>
        </p:spPr>
        <p:txBody>
          <a:bodyPr>
            <a:normAutofit fontScale="90000"/>
          </a:bodyPr>
          <a:lstStyle/>
          <a:p>
            <a:r>
              <a:rPr lang="en-US" dirty="0"/>
              <a:t>Males Vs females on Pre CLASS</a:t>
            </a:r>
          </a:p>
        </p:txBody>
      </p:sp>
      <p:sp>
        <p:nvSpPr>
          <p:cNvPr id="3" name="Content Placeholder 2"/>
          <p:cNvSpPr>
            <a:spLocks noGrp="1"/>
          </p:cNvSpPr>
          <p:nvPr>
            <p:ph idx="1"/>
          </p:nvPr>
        </p:nvSpPr>
        <p:spPr>
          <a:xfrm>
            <a:off x="1008246" y="820463"/>
            <a:ext cx="9905999" cy="5904371"/>
          </a:xfrm>
        </p:spPr>
        <p:txBody>
          <a:bodyPr>
            <a:normAutofit fontScale="25000" lnSpcReduction="20000"/>
          </a:bodyPr>
          <a:lstStyle/>
          <a:p>
            <a:pPr lvl="0"/>
            <a:r>
              <a:rPr lang="en-US" sz="7600" b="1" dirty="0"/>
              <a:t>Males Higher in 6 CLASS Categories before treatment</a:t>
            </a:r>
          </a:p>
          <a:p>
            <a:pPr lvl="0"/>
            <a:r>
              <a:rPr lang="en-US" sz="7600" dirty="0"/>
              <a:t>Problem Solving </a:t>
            </a:r>
            <a:r>
              <a:rPr lang="en-US" sz="7600" b="1" dirty="0"/>
              <a:t>Pre</a:t>
            </a:r>
            <a:endParaRPr lang="en-US" sz="7600" dirty="0"/>
          </a:p>
          <a:p>
            <a:pPr lvl="1"/>
            <a:r>
              <a:rPr lang="en-US" sz="7600" i="1" dirty="0"/>
              <a:t>Q29In physics, mathematical formulas express meaningful relationships among measurable quantities. M</a:t>
            </a:r>
            <a:r>
              <a:rPr lang="en-US" sz="7600" dirty="0"/>
              <a:t> 4.47 vs F 3.96 p=.0067</a:t>
            </a:r>
          </a:p>
          <a:p>
            <a:pPr lvl="1"/>
            <a:r>
              <a:rPr lang="en-US" sz="7600" dirty="0"/>
              <a:t>Q37 </a:t>
            </a:r>
            <a:r>
              <a:rPr lang="en-US" sz="7600" i="1" dirty="0"/>
              <a:t>I can usually figure out a way to solve physics problems. M</a:t>
            </a:r>
            <a:r>
              <a:rPr lang="en-US" sz="7600" dirty="0"/>
              <a:t> 3.98 vs F 3.44 p=0.037</a:t>
            </a:r>
          </a:p>
          <a:p>
            <a:pPr lvl="0"/>
            <a:r>
              <a:rPr lang="en-US" sz="7600" dirty="0"/>
              <a:t>Problem Solving Confidence </a:t>
            </a:r>
            <a:r>
              <a:rPr lang="en-US" sz="7600" b="1" dirty="0"/>
              <a:t>Pre</a:t>
            </a:r>
            <a:endParaRPr lang="en-US" sz="7600" dirty="0"/>
          </a:p>
          <a:p>
            <a:pPr lvl="1"/>
            <a:r>
              <a:rPr lang="en-US" sz="7600" dirty="0"/>
              <a:t>Q37 </a:t>
            </a:r>
            <a:r>
              <a:rPr lang="en-US" sz="7600" i="1" dirty="0"/>
              <a:t>I can usually figure out a way to solve physics problems. M</a:t>
            </a:r>
            <a:r>
              <a:rPr lang="en-US" sz="7600" dirty="0"/>
              <a:t> 3.98 vs F 3.44 p=0.037</a:t>
            </a:r>
          </a:p>
          <a:p>
            <a:pPr lvl="0"/>
            <a:r>
              <a:rPr lang="en-US" sz="7600" dirty="0"/>
              <a:t>Problem Solving Sophistication </a:t>
            </a:r>
            <a:r>
              <a:rPr lang="en-US" sz="7600" b="1" dirty="0"/>
              <a:t>Pre</a:t>
            </a:r>
            <a:endParaRPr lang="en-US" sz="7600" dirty="0"/>
          </a:p>
          <a:p>
            <a:pPr lvl="1"/>
            <a:r>
              <a:rPr lang="en-US" sz="7600" dirty="0"/>
              <a:t>Q37 </a:t>
            </a:r>
            <a:r>
              <a:rPr lang="en-US" sz="7600" i="1" dirty="0"/>
              <a:t>I can usually figure out a way to solve physics problems. M</a:t>
            </a:r>
            <a:r>
              <a:rPr lang="en-US" sz="7600" dirty="0"/>
              <a:t> 3.98 vs F 3.44 p=0.037</a:t>
            </a:r>
          </a:p>
          <a:p>
            <a:pPr lvl="0"/>
            <a:r>
              <a:rPr lang="en-US" sz="7600" dirty="0"/>
              <a:t>Sense Making </a:t>
            </a:r>
            <a:r>
              <a:rPr lang="en-US" sz="7600" b="1" dirty="0"/>
              <a:t>Pre</a:t>
            </a:r>
            <a:endParaRPr lang="en-US" sz="7600" dirty="0"/>
          </a:p>
          <a:p>
            <a:pPr lvl="1"/>
            <a:r>
              <a:rPr lang="en-US" sz="7600" i="1" dirty="0"/>
              <a:t>Q42 When I solve a physics problem, I explicitly think about which physics ideas apply to the problem.</a:t>
            </a:r>
            <a:r>
              <a:rPr lang="en-US" sz="7600" dirty="0"/>
              <a:t> M 4.06 vs F 3.6 p=0.0173</a:t>
            </a:r>
          </a:p>
          <a:p>
            <a:pPr lvl="0"/>
            <a:r>
              <a:rPr lang="en-US" sz="7600" dirty="0"/>
              <a:t>Conceptual Understanding </a:t>
            </a:r>
            <a:r>
              <a:rPr lang="en-US" sz="7600" b="1" dirty="0"/>
              <a:t>Pre</a:t>
            </a:r>
            <a:endParaRPr lang="en-US" sz="7600" dirty="0"/>
          </a:p>
          <a:p>
            <a:pPr lvl="1"/>
            <a:r>
              <a:rPr lang="en-US" sz="7600" dirty="0"/>
              <a:t>Q8 </a:t>
            </a:r>
            <a:r>
              <a:rPr lang="en-US" sz="7600" i="1" dirty="0"/>
              <a:t>Knowledge in physics consists of many disconnected topics.</a:t>
            </a:r>
            <a:r>
              <a:rPr lang="en-US" sz="7600" dirty="0"/>
              <a:t> M 4.063 vs F 3.44 p=0.0136</a:t>
            </a:r>
          </a:p>
          <a:p>
            <a:pPr lvl="0"/>
            <a:r>
              <a:rPr lang="en-US" sz="7600" dirty="0"/>
              <a:t>Applied Conceptual Understanding </a:t>
            </a:r>
            <a:r>
              <a:rPr lang="en-US" sz="7600" b="1" dirty="0"/>
              <a:t>Pre</a:t>
            </a:r>
            <a:endParaRPr lang="en-US" sz="7600" dirty="0"/>
          </a:p>
          <a:p>
            <a:pPr lvl="1"/>
            <a:r>
              <a:rPr lang="en-US" sz="7600" dirty="0"/>
              <a:t>Q8 </a:t>
            </a:r>
            <a:r>
              <a:rPr lang="en-US" sz="7600" i="1" dirty="0"/>
              <a:t>Knowledge in physics consists of many disconnected topics.</a:t>
            </a:r>
            <a:r>
              <a:rPr lang="en-US" sz="7600" dirty="0"/>
              <a:t> M 4.063 vs F 3.44 p=0.0136</a:t>
            </a:r>
          </a:p>
          <a:p>
            <a:pPr lvl="1"/>
            <a:endParaRPr lang="en-US" dirty="0"/>
          </a:p>
        </p:txBody>
      </p:sp>
    </p:spTree>
    <p:extLst>
      <p:ext uri="{BB962C8B-B14F-4D97-AF65-F5344CB8AC3E}">
        <p14:creationId xmlns:p14="http://schemas.microsoft.com/office/powerpoint/2010/main" val="2526573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77622"/>
          </a:xfrm>
        </p:spPr>
        <p:txBody>
          <a:bodyPr>
            <a:normAutofit fontScale="90000"/>
          </a:bodyPr>
          <a:lstStyle/>
          <a:p>
            <a:r>
              <a:rPr lang="en-US" dirty="0"/>
              <a:t>Males vs females on Post CLASS</a:t>
            </a:r>
          </a:p>
        </p:txBody>
      </p:sp>
      <p:sp>
        <p:nvSpPr>
          <p:cNvPr id="3" name="Content Placeholder 2"/>
          <p:cNvSpPr>
            <a:spLocks noGrp="1"/>
          </p:cNvSpPr>
          <p:nvPr>
            <p:ph idx="1"/>
          </p:nvPr>
        </p:nvSpPr>
        <p:spPr>
          <a:xfrm>
            <a:off x="1141412" y="1189608"/>
            <a:ext cx="9905999" cy="4601593"/>
          </a:xfrm>
        </p:spPr>
        <p:txBody>
          <a:bodyPr>
            <a:normAutofit lnSpcReduction="10000"/>
          </a:bodyPr>
          <a:lstStyle/>
          <a:p>
            <a:pPr marL="0" lvl="0" indent="0">
              <a:buNone/>
            </a:pPr>
            <a:r>
              <a:rPr lang="en-US" dirty="0"/>
              <a:t>Males higher in only 3 categories after treatment</a:t>
            </a:r>
          </a:p>
          <a:p>
            <a:pPr lvl="0"/>
            <a:r>
              <a:rPr lang="en-US" dirty="0"/>
              <a:t>Personal Interest/Real World Connections Post</a:t>
            </a:r>
            <a:endParaRPr lang="en-US" sz="2000" dirty="0"/>
          </a:p>
          <a:p>
            <a:pPr lvl="1"/>
            <a:r>
              <a:rPr lang="en-US" dirty="0"/>
              <a:t>Q16 I study physics to learn knowledge that will be useful in my life outside of school. M 3.905 vs F 3.353 p=0.0238</a:t>
            </a:r>
            <a:endParaRPr lang="en-US" sz="1800" dirty="0"/>
          </a:p>
          <a:p>
            <a:pPr lvl="1"/>
            <a:r>
              <a:rPr lang="en-US" dirty="0"/>
              <a:t>Q33 </a:t>
            </a:r>
            <a:r>
              <a:rPr lang="en-US" i="1" dirty="0"/>
              <a:t>Reasoning skills used to understand physics can be helpful to me in my everyday life</a:t>
            </a:r>
            <a:r>
              <a:rPr lang="en-US" dirty="0"/>
              <a:t> M 4.476 vs F 4.0588 p=0.03019</a:t>
            </a:r>
            <a:endParaRPr lang="en-US" sz="1800" dirty="0"/>
          </a:p>
          <a:p>
            <a:pPr lvl="0"/>
            <a:r>
              <a:rPr lang="en-US" dirty="0">
                <a:solidFill>
                  <a:srgbClr val="92D050"/>
                </a:solidFill>
              </a:rPr>
              <a:t>Problem Solving </a:t>
            </a:r>
            <a:r>
              <a:rPr lang="en-US" dirty="0" err="1">
                <a:solidFill>
                  <a:srgbClr val="92D050"/>
                </a:solidFill>
              </a:rPr>
              <a:t>BvG</a:t>
            </a:r>
            <a:endParaRPr lang="en-US" sz="2000" dirty="0">
              <a:solidFill>
                <a:srgbClr val="92D050"/>
              </a:solidFill>
            </a:endParaRPr>
          </a:p>
          <a:p>
            <a:pPr lvl="1"/>
            <a:r>
              <a:rPr lang="en-US" dirty="0"/>
              <a:t>Q37 </a:t>
            </a:r>
            <a:r>
              <a:rPr lang="en-US" i="1" dirty="0"/>
              <a:t>I can usually figure out a way to solve physics problems.</a:t>
            </a:r>
            <a:r>
              <a:rPr lang="en-US" dirty="0"/>
              <a:t> M 4.047 vs F 3.647 p=0.0483</a:t>
            </a:r>
            <a:endParaRPr lang="en-US" sz="1800" dirty="0"/>
          </a:p>
          <a:p>
            <a:pPr lvl="0"/>
            <a:r>
              <a:rPr lang="en-US" dirty="0">
                <a:solidFill>
                  <a:srgbClr val="92D050"/>
                </a:solidFill>
              </a:rPr>
              <a:t>Problem Solving Confidence </a:t>
            </a:r>
            <a:r>
              <a:rPr lang="en-US" dirty="0" err="1">
                <a:solidFill>
                  <a:srgbClr val="92D050"/>
                </a:solidFill>
              </a:rPr>
              <a:t>BvG</a:t>
            </a:r>
            <a:endParaRPr lang="en-US" sz="2000" dirty="0">
              <a:solidFill>
                <a:srgbClr val="92D050"/>
              </a:solidFill>
            </a:endParaRPr>
          </a:p>
          <a:p>
            <a:pPr lvl="1"/>
            <a:r>
              <a:rPr lang="en-US" dirty="0"/>
              <a:t>Q37 </a:t>
            </a:r>
            <a:r>
              <a:rPr lang="en-US" i="1" dirty="0"/>
              <a:t>I can usually figure out a way to solve physics problems.</a:t>
            </a:r>
            <a:r>
              <a:rPr lang="en-US" dirty="0"/>
              <a:t> M 4.047 vs F 3.647 p=0.0483</a:t>
            </a:r>
            <a:endParaRPr lang="en-US" sz="1800" dirty="0"/>
          </a:p>
          <a:p>
            <a:endParaRPr lang="en-US" dirty="0"/>
          </a:p>
        </p:txBody>
      </p:sp>
    </p:spTree>
    <p:extLst>
      <p:ext uri="{BB962C8B-B14F-4D97-AF65-F5344CB8AC3E}">
        <p14:creationId xmlns:p14="http://schemas.microsoft.com/office/powerpoint/2010/main" val="2340807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t>
            </a:r>
            <a:r>
              <a:rPr lang="en-US" dirty="0" smtClean="0"/>
              <a:t>Gains </a:t>
            </a:r>
            <a:r>
              <a:rPr lang="en-US" dirty="0"/>
              <a:t>for female students</a:t>
            </a:r>
          </a:p>
        </p:txBody>
      </p:sp>
      <p:sp>
        <p:nvSpPr>
          <p:cNvPr id="3" name="Content Placeholder 2"/>
          <p:cNvSpPr>
            <a:spLocks noGrp="1"/>
          </p:cNvSpPr>
          <p:nvPr>
            <p:ph idx="1"/>
          </p:nvPr>
        </p:nvSpPr>
        <p:spPr/>
        <p:txBody>
          <a:bodyPr>
            <a:normAutofit fontScale="92500" lnSpcReduction="20000"/>
          </a:bodyPr>
          <a:lstStyle/>
          <a:p>
            <a:pPr lvl="0"/>
            <a:r>
              <a:rPr lang="en-US" dirty="0"/>
              <a:t>Problem Solving Sophistication &amp; Applied Conceptual Understanding </a:t>
            </a:r>
            <a:r>
              <a:rPr lang="en-US" dirty="0" err="1"/>
              <a:t>BvG</a:t>
            </a:r>
            <a:endParaRPr lang="en-US" sz="2000" dirty="0"/>
          </a:p>
          <a:p>
            <a:pPr lvl="1"/>
            <a:r>
              <a:rPr lang="en-US" i="1" dirty="0"/>
              <a:t>Q25 If I want to apply a method used for solving one physics problem to another problem, the problems</a:t>
            </a:r>
            <a:r>
              <a:rPr lang="en-US" i="1" dirty="0" smtClean="0"/>
              <a:t>...</a:t>
            </a:r>
            <a:r>
              <a:rPr lang="en-US" dirty="0" smtClean="0"/>
              <a:t>Male </a:t>
            </a:r>
            <a:r>
              <a:rPr lang="en-US" dirty="0"/>
              <a:t>2.6667 vs </a:t>
            </a:r>
            <a:r>
              <a:rPr lang="en-US" dirty="0" smtClean="0"/>
              <a:t>Female </a:t>
            </a:r>
            <a:r>
              <a:rPr lang="en-US" dirty="0"/>
              <a:t>3.176 p=0.0450; paired two Sample for Means Pre-to-Post analysis</a:t>
            </a:r>
          </a:p>
          <a:p>
            <a:r>
              <a:rPr lang="en-US" sz="2200" dirty="0"/>
              <a:t>Sense Making</a:t>
            </a:r>
          </a:p>
          <a:p>
            <a:pPr lvl="1"/>
            <a:r>
              <a:rPr lang="en-US" i="1" dirty="0"/>
              <a:t>Q42 When I solve a physics problem, I explicitly think about which physics ideas apply to the problem. </a:t>
            </a:r>
            <a:r>
              <a:rPr lang="en-US" dirty="0" smtClean="0"/>
              <a:t>Female </a:t>
            </a:r>
            <a:r>
              <a:rPr lang="en-US" dirty="0"/>
              <a:t>pre 3.385 vs post 3.923; p=0.0139; paired t-test two sample for means</a:t>
            </a:r>
          </a:p>
          <a:p>
            <a:pPr marL="457200" lvl="1" indent="0">
              <a:buNone/>
            </a:pPr>
            <a:endParaRPr lang="en-US" dirty="0"/>
          </a:p>
        </p:txBody>
      </p:sp>
      <p:sp>
        <p:nvSpPr>
          <p:cNvPr id="4" name="Text Placeholder 3"/>
          <p:cNvSpPr>
            <a:spLocks noGrp="1"/>
          </p:cNvSpPr>
          <p:nvPr>
            <p:ph type="body" sz="half" idx="2"/>
          </p:nvPr>
        </p:nvSpPr>
        <p:spPr>
          <a:xfrm>
            <a:off x="1146705" y="2249485"/>
            <a:ext cx="3856037" cy="3911617"/>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http://www.aps.edu/aps/Eisenhower/Brugge/PhysicsCartoons05.html</a:t>
            </a:r>
          </a:p>
        </p:txBody>
      </p:sp>
      <p:pic>
        <p:nvPicPr>
          <p:cNvPr id="5" name="Picture 4"/>
          <p:cNvPicPr>
            <a:picLocks noChangeAspect="1"/>
          </p:cNvPicPr>
          <p:nvPr/>
        </p:nvPicPr>
        <p:blipFill>
          <a:blip r:embed="rId3"/>
          <a:stretch>
            <a:fillRect/>
          </a:stretch>
        </p:blipFill>
        <p:spPr>
          <a:xfrm>
            <a:off x="716492" y="2249485"/>
            <a:ext cx="4286250" cy="3028950"/>
          </a:xfrm>
          <a:prstGeom prst="rect">
            <a:avLst/>
          </a:prstGeom>
        </p:spPr>
      </p:pic>
    </p:spTree>
    <p:extLst>
      <p:ext uri="{BB962C8B-B14F-4D97-AF65-F5344CB8AC3E}">
        <p14:creationId xmlns:p14="http://schemas.microsoft.com/office/powerpoint/2010/main" val="3201331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704" y="606880"/>
            <a:ext cx="3856037" cy="1639884"/>
          </a:xfrm>
        </p:spPr>
        <p:txBody>
          <a:bodyPr/>
          <a:lstStyle/>
          <a:p>
            <a:r>
              <a:rPr lang="en-US" dirty="0"/>
              <a:t>D</a:t>
            </a:r>
            <a:r>
              <a:rPr lang="en-US" dirty="0" smtClean="0"/>
              <a:t>iscussion</a:t>
            </a:r>
            <a:endParaRPr lang="en-US" dirty="0"/>
          </a:p>
        </p:txBody>
      </p:sp>
      <p:sp>
        <p:nvSpPr>
          <p:cNvPr id="3" name="Content Placeholder 2"/>
          <p:cNvSpPr>
            <a:spLocks noGrp="1"/>
          </p:cNvSpPr>
          <p:nvPr>
            <p:ph idx="1"/>
          </p:nvPr>
        </p:nvSpPr>
        <p:spPr/>
        <p:txBody>
          <a:bodyPr>
            <a:normAutofit/>
          </a:bodyPr>
          <a:lstStyle/>
          <a:p>
            <a:r>
              <a:rPr lang="en-US" dirty="0" smtClean="0"/>
              <a:t>Female </a:t>
            </a:r>
            <a:r>
              <a:rPr lang="en-US" dirty="0"/>
              <a:t>made gains in conceptual understanding (FCI) compared with </a:t>
            </a:r>
            <a:r>
              <a:rPr lang="en-US" dirty="0" smtClean="0"/>
              <a:t>Male</a:t>
            </a:r>
            <a:endParaRPr lang="en-US" dirty="0"/>
          </a:p>
          <a:p>
            <a:r>
              <a:rPr lang="en-US" dirty="0" smtClean="0"/>
              <a:t>Male showed </a:t>
            </a:r>
            <a:r>
              <a:rPr lang="en-US" dirty="0"/>
              <a:t>greater interest in the </a:t>
            </a:r>
            <a:r>
              <a:rPr lang="en-US" dirty="0" smtClean="0"/>
              <a:t>assignment pre to post</a:t>
            </a:r>
            <a:endParaRPr lang="en-US" dirty="0"/>
          </a:p>
          <a:p>
            <a:r>
              <a:rPr lang="en-US" dirty="0" smtClean="0"/>
              <a:t>Female </a:t>
            </a:r>
            <a:r>
              <a:rPr lang="en-US" dirty="0"/>
              <a:t>showed improvements in </a:t>
            </a:r>
            <a:r>
              <a:rPr lang="en-US" dirty="0" smtClean="0"/>
              <a:t>sense making and applying a conceptual understanding</a:t>
            </a:r>
            <a:endParaRPr lang="en-US" dirty="0"/>
          </a:p>
          <a:p>
            <a:r>
              <a:rPr lang="en-US" dirty="0" smtClean="0"/>
              <a:t> Female seemed to be more engaged with the assignment..</a:t>
            </a:r>
            <a:endParaRPr lang="en-US" dirty="0"/>
          </a:p>
        </p:txBody>
      </p:sp>
      <p:sp>
        <p:nvSpPr>
          <p:cNvPr id="4" name="Text Placeholder 3"/>
          <p:cNvSpPr>
            <a:spLocks noGrp="1"/>
          </p:cNvSpPr>
          <p:nvPr>
            <p:ph type="body" sz="half" idx="2"/>
          </p:nvPr>
        </p:nvSpPr>
        <p:spPr>
          <a:xfrm>
            <a:off x="1146705" y="2249486"/>
            <a:ext cx="3856037" cy="3991516"/>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https://xkcd.com</a:t>
            </a:r>
          </a:p>
        </p:txBody>
      </p:sp>
      <p:pic>
        <p:nvPicPr>
          <p:cNvPr id="5" name="Picture 4"/>
          <p:cNvPicPr>
            <a:picLocks noChangeAspect="1"/>
          </p:cNvPicPr>
          <p:nvPr/>
        </p:nvPicPr>
        <p:blipFill>
          <a:blip r:embed="rId2"/>
          <a:stretch>
            <a:fillRect/>
          </a:stretch>
        </p:blipFill>
        <p:spPr>
          <a:xfrm>
            <a:off x="1146704" y="2244041"/>
            <a:ext cx="2599673" cy="3566493"/>
          </a:xfrm>
          <a:prstGeom prst="rect">
            <a:avLst/>
          </a:prstGeom>
        </p:spPr>
      </p:pic>
    </p:spTree>
    <p:extLst>
      <p:ext uri="{BB962C8B-B14F-4D97-AF65-F5344CB8AC3E}">
        <p14:creationId xmlns:p14="http://schemas.microsoft.com/office/powerpoint/2010/main" val="233198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&amp; Future work</a:t>
            </a:r>
          </a:p>
        </p:txBody>
      </p:sp>
      <p:sp>
        <p:nvSpPr>
          <p:cNvPr id="3" name="Content Placeholder 2"/>
          <p:cNvSpPr>
            <a:spLocks noGrp="1"/>
          </p:cNvSpPr>
          <p:nvPr>
            <p:ph idx="1"/>
          </p:nvPr>
        </p:nvSpPr>
        <p:spPr>
          <a:xfrm>
            <a:off x="5156200" y="592666"/>
            <a:ext cx="5891209" cy="6149328"/>
          </a:xfrm>
        </p:spPr>
        <p:txBody>
          <a:bodyPr>
            <a:normAutofit fontScale="77500" lnSpcReduction="20000"/>
          </a:bodyPr>
          <a:lstStyle/>
          <a:p>
            <a:endParaRPr lang="en-US" dirty="0" smtClean="0"/>
          </a:p>
          <a:p>
            <a:r>
              <a:rPr lang="en-US" sz="3200" dirty="0" smtClean="0"/>
              <a:t>So far the findings suggest that given a choice of context students are more engaged and interested with the physics and show growth in understanding the concepts.  Choice of contexts seemed to help female and male students.  Male students also showed a variety of gains in interests and attitudes toward physics. </a:t>
            </a:r>
            <a:endParaRPr lang="en-US" sz="3200" dirty="0"/>
          </a:p>
          <a:p>
            <a:r>
              <a:rPr lang="en-US" sz="3200" dirty="0" smtClean="0"/>
              <a:t>Finish writing </a:t>
            </a:r>
            <a:r>
              <a:rPr lang="en-US" sz="3200" dirty="0"/>
              <a:t>my dissertation</a:t>
            </a:r>
          </a:p>
          <a:p>
            <a:r>
              <a:rPr lang="en-US" sz="3200" dirty="0"/>
              <a:t>Still need to analyze:</a:t>
            </a:r>
          </a:p>
          <a:p>
            <a:pPr lvl="1"/>
            <a:r>
              <a:rPr lang="en-US" sz="3200" dirty="0"/>
              <a:t>Role of teacher examples used</a:t>
            </a:r>
          </a:p>
          <a:p>
            <a:pPr lvl="1"/>
            <a:r>
              <a:rPr lang="en-US" sz="3200" dirty="0"/>
              <a:t>The relationship between student extracurricular interests and performance</a:t>
            </a:r>
          </a:p>
          <a:p>
            <a:pPr lvl="1"/>
            <a:r>
              <a:rPr lang="en-US" sz="3200" dirty="0"/>
              <a:t>Influence of time-on-task, first choice, </a:t>
            </a:r>
            <a:r>
              <a:rPr lang="en-US" sz="3200" dirty="0" smtClean="0"/>
              <a:t>persistence</a:t>
            </a:r>
          </a:p>
          <a:p>
            <a:pPr lvl="1"/>
            <a:r>
              <a:rPr lang="en-US" sz="3200" dirty="0"/>
              <a:t>Look at the growth due to choice</a:t>
            </a:r>
          </a:p>
          <a:p>
            <a:pPr marL="0" lvl="1" indent="0">
              <a:buNone/>
            </a:pPr>
            <a:endParaRPr lang="en-US" dirty="0"/>
          </a:p>
          <a:p>
            <a:pPr lvl="1"/>
            <a:endParaRPr lang="en-US" dirty="0"/>
          </a:p>
          <a:p>
            <a:pPr lvl="1"/>
            <a:endParaRPr lang="en-US" dirty="0"/>
          </a:p>
        </p:txBody>
      </p:sp>
      <p:sp>
        <p:nvSpPr>
          <p:cNvPr id="5" name="AutoShape 2" descr="Image result for north carolina state university"/>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a:stretch>
            <a:fillRect/>
          </a:stretch>
        </p:blipFill>
        <p:spPr>
          <a:xfrm>
            <a:off x="1146705" y="2249485"/>
            <a:ext cx="2977932" cy="3541715"/>
          </a:xfrm>
          <a:prstGeom prst="rect">
            <a:avLst/>
          </a:prstGeom>
        </p:spPr>
      </p:pic>
    </p:spTree>
    <p:extLst>
      <p:ext uri="{BB962C8B-B14F-4D97-AF65-F5344CB8AC3E}">
        <p14:creationId xmlns:p14="http://schemas.microsoft.com/office/powerpoint/2010/main" val="2503506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a:spcAft>
                <a:spcPts val="1200"/>
              </a:spcAft>
            </a:pPr>
            <a:r>
              <a:rPr lang="en-US" sz="2000" dirty="0"/>
              <a:t>This study was made possible with the help of The North </a:t>
            </a:r>
            <a:r>
              <a:rPr lang="en-US" sz="2000"/>
              <a:t>Carolina </a:t>
            </a:r>
            <a:r>
              <a:rPr lang="en-US" sz="2000" smtClean="0"/>
              <a:t>State </a:t>
            </a:r>
            <a:r>
              <a:rPr lang="en-US" sz="2000" dirty="0"/>
              <a:t>University Physics Department</a:t>
            </a:r>
            <a:r>
              <a:rPr lang="en-US" sz="2000" dirty="0" smtClean="0"/>
              <a:t>.</a:t>
            </a:r>
          </a:p>
          <a:p>
            <a:pPr>
              <a:spcAft>
                <a:spcPts val="1200"/>
              </a:spcAft>
            </a:pPr>
            <a:r>
              <a:rPr lang="en-US" sz="2000" dirty="0" smtClean="0"/>
              <a:t>Thank you to AAPT for funding to attend this conference. </a:t>
            </a:r>
            <a:endParaRPr lang="en-US" sz="2000" dirty="0"/>
          </a:p>
          <a:p>
            <a:pPr>
              <a:spcAft>
                <a:spcPts val="1200"/>
              </a:spcAft>
            </a:pPr>
            <a:r>
              <a:rPr lang="en-US" sz="2000" dirty="0"/>
              <a:t>If you would like a copy of the conference paper, please write </a:t>
            </a:r>
          </a:p>
          <a:p>
            <a:pPr lvl="1">
              <a:spcAft>
                <a:spcPts val="1200"/>
              </a:spcAft>
            </a:pPr>
            <a:r>
              <a:rPr lang="en-US" sz="1800" dirty="0"/>
              <a:t>Sam Wheeler</a:t>
            </a:r>
            <a:br>
              <a:rPr lang="en-US" sz="1800" dirty="0"/>
            </a:br>
            <a:r>
              <a:rPr lang="en-US" sz="1800" dirty="0"/>
              <a:t>srwheele@ncsu.edu</a:t>
            </a:r>
          </a:p>
          <a:p>
            <a:endParaRPr lang="en-US" dirty="0"/>
          </a:p>
        </p:txBody>
      </p:sp>
    </p:spTree>
    <p:extLst>
      <p:ext uri="{BB962C8B-B14F-4D97-AF65-F5344CB8AC3E}">
        <p14:creationId xmlns:p14="http://schemas.microsoft.com/office/powerpoint/2010/main" val="1359081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01909"/>
          </a:xfrm>
        </p:spPr>
        <p:txBody>
          <a:bodyPr/>
          <a:lstStyle/>
          <a:p>
            <a:r>
              <a:rPr lang="en-US" dirty="0"/>
              <a:t>References</a:t>
            </a:r>
          </a:p>
        </p:txBody>
      </p:sp>
      <p:sp>
        <p:nvSpPr>
          <p:cNvPr id="3" name="Content Placeholder 2"/>
          <p:cNvSpPr>
            <a:spLocks noGrp="1"/>
          </p:cNvSpPr>
          <p:nvPr>
            <p:ph idx="1"/>
          </p:nvPr>
        </p:nvSpPr>
        <p:spPr>
          <a:xfrm>
            <a:off x="1141412" y="1313894"/>
            <a:ext cx="9905999" cy="5544106"/>
          </a:xfrm>
        </p:spPr>
        <p:txBody>
          <a:bodyPr>
            <a:noAutofit/>
          </a:bodyPr>
          <a:lstStyle/>
          <a:p>
            <a:r>
              <a:rPr lang="en-US" sz="1400" u="sng" dirty="0" err="1">
                <a:latin typeface="Times New Roman" panose="02020603050405020304" pitchFamily="18" charset="0"/>
                <a:cs typeface="Times New Roman" panose="02020603050405020304" pitchFamily="18" charset="0"/>
              </a:rPr>
              <a:t>Alozie</a:t>
            </a:r>
            <a:r>
              <a:rPr lang="en-US" sz="1400" u="sng" dirty="0">
                <a:latin typeface="Times New Roman" panose="02020603050405020304" pitchFamily="18" charset="0"/>
                <a:cs typeface="Times New Roman" panose="02020603050405020304" pitchFamily="18" charset="0"/>
              </a:rPr>
              <a:t>, N. M., </a:t>
            </a:r>
            <a:r>
              <a:rPr lang="en-US" sz="1400" u="sng" dirty="0" err="1">
                <a:latin typeface="Times New Roman" panose="02020603050405020304" pitchFamily="18" charset="0"/>
                <a:cs typeface="Times New Roman" panose="02020603050405020304" pitchFamily="18" charset="0"/>
              </a:rPr>
              <a:t>Moje</a:t>
            </a:r>
            <a:r>
              <a:rPr lang="en-US" sz="1400" u="sng" dirty="0">
                <a:latin typeface="Times New Roman" panose="02020603050405020304" pitchFamily="18" charset="0"/>
                <a:cs typeface="Times New Roman" panose="02020603050405020304" pitchFamily="18" charset="0"/>
              </a:rPr>
              <a:t>, E. B., &amp; </a:t>
            </a:r>
            <a:r>
              <a:rPr lang="en-US" sz="1400" u="sng" dirty="0" err="1">
                <a:latin typeface="Times New Roman" panose="02020603050405020304" pitchFamily="18" charset="0"/>
                <a:cs typeface="Times New Roman" panose="02020603050405020304" pitchFamily="18" charset="0"/>
              </a:rPr>
              <a:t>Krajcik</a:t>
            </a:r>
            <a:r>
              <a:rPr lang="en-US" sz="1400" u="sng" dirty="0">
                <a:latin typeface="Times New Roman" panose="02020603050405020304" pitchFamily="18" charset="0"/>
                <a:cs typeface="Times New Roman" panose="02020603050405020304" pitchFamily="18" charset="0"/>
              </a:rPr>
              <a:t>, J. S. (2010). An analysis of the supports and constraints for scientific discussion in high school project-based science. </a:t>
            </a:r>
            <a:r>
              <a:rPr lang="en-US" sz="1400" i="1" u="sng" dirty="0">
                <a:latin typeface="Times New Roman" panose="02020603050405020304" pitchFamily="18" charset="0"/>
                <a:cs typeface="Times New Roman" panose="02020603050405020304" pitchFamily="18" charset="0"/>
              </a:rPr>
              <a:t>Science Education, 94</a:t>
            </a:r>
            <a:r>
              <a:rPr lang="en-US" sz="1400" u="sng" dirty="0">
                <a:latin typeface="Times New Roman" panose="02020603050405020304" pitchFamily="18" charset="0"/>
                <a:cs typeface="Times New Roman" panose="02020603050405020304" pitchFamily="18" charset="0"/>
              </a:rPr>
              <a:t>(3), 395-427. </a:t>
            </a:r>
            <a:r>
              <a:rPr lang="en-US" sz="1400" u="sng" dirty="0" err="1">
                <a:latin typeface="Times New Roman" panose="02020603050405020304" pitchFamily="18" charset="0"/>
                <a:cs typeface="Times New Roman" panose="02020603050405020304" pitchFamily="18" charset="0"/>
              </a:rPr>
              <a:t>doi</a:t>
            </a:r>
            <a:r>
              <a:rPr lang="en-US" sz="1400" u="sng" dirty="0">
                <a:latin typeface="Times New Roman" panose="02020603050405020304" pitchFamily="18" charset="0"/>
                <a:cs typeface="Times New Roman" panose="02020603050405020304" pitchFamily="18" charset="0"/>
              </a:rPr>
              <a:t>: 10.1002/sce.20365</a:t>
            </a:r>
            <a:endParaRPr lang="en-US" sz="1400" dirty="0">
              <a:latin typeface="Times New Roman" panose="02020603050405020304" pitchFamily="18" charset="0"/>
              <a:cs typeface="Times New Roman" panose="02020603050405020304" pitchFamily="18" charset="0"/>
            </a:endParaRPr>
          </a:p>
          <a:p>
            <a:r>
              <a:rPr lang="en-US" sz="1400" u="sng" dirty="0">
                <a:latin typeface="Times New Roman" panose="02020603050405020304" pitchFamily="18" charset="0"/>
                <a:cs typeface="Times New Roman" panose="02020603050405020304" pitchFamily="18" charset="0"/>
              </a:rPr>
              <a:t>American Physical Society. (2012). </a:t>
            </a:r>
            <a:r>
              <a:rPr lang="en-US" sz="1400" i="1" u="sng" dirty="0">
                <a:latin typeface="Times New Roman" panose="02020603050405020304" pitchFamily="18" charset="0"/>
                <a:cs typeface="Times New Roman" panose="02020603050405020304" pitchFamily="18" charset="0"/>
              </a:rPr>
              <a:t>Fraction of bachelor degrees in STEM disciplines earned by women 1966-2009</a:t>
            </a:r>
            <a:r>
              <a:rPr lang="en-US" sz="1400" u="sng" dirty="0">
                <a:latin typeface="Times New Roman" panose="02020603050405020304" pitchFamily="18" charset="0"/>
                <a:cs typeface="Times New Roman" panose="02020603050405020304" pitchFamily="18" charset="0"/>
              </a:rPr>
              <a:t>. from </a:t>
            </a:r>
            <a:r>
              <a:rPr lang="en-US" sz="1400" u="sng" dirty="0">
                <a:latin typeface="Times New Roman" panose="02020603050405020304" pitchFamily="18" charset="0"/>
                <a:cs typeface="Times New Roman" panose="02020603050405020304" pitchFamily="18" charset="0"/>
                <a:hlinkClick r:id="rId2"/>
              </a:rPr>
              <a:t>http://www.aps.org/programs/education/statistics/womenstem.cfm</a:t>
            </a:r>
            <a:endParaRPr lang="en-US" sz="1400" dirty="0">
              <a:latin typeface="Times New Roman" panose="02020603050405020304" pitchFamily="18" charset="0"/>
              <a:cs typeface="Times New Roman" panose="02020603050405020304" pitchFamily="18" charset="0"/>
            </a:endParaRPr>
          </a:p>
          <a:p>
            <a:r>
              <a:rPr lang="en-US" sz="1400" u="sng" dirty="0" err="1">
                <a:latin typeface="Times New Roman" panose="02020603050405020304" pitchFamily="18" charset="0"/>
                <a:cs typeface="Times New Roman" panose="02020603050405020304" pitchFamily="18" charset="0"/>
              </a:rPr>
              <a:t>Blickenstaff</a:t>
            </a:r>
            <a:r>
              <a:rPr lang="en-US" sz="1400" u="sng" dirty="0">
                <a:latin typeface="Times New Roman" panose="02020603050405020304" pitchFamily="18" charset="0"/>
                <a:cs typeface="Times New Roman" panose="02020603050405020304" pitchFamily="18" charset="0"/>
              </a:rPr>
              <a:t>, J. C. (2005). Women and science careers: leaky pipeline or gender filter? </a:t>
            </a:r>
            <a:r>
              <a:rPr lang="en-US" sz="1400" i="1" u="sng" dirty="0">
                <a:latin typeface="Times New Roman" panose="02020603050405020304" pitchFamily="18" charset="0"/>
                <a:cs typeface="Times New Roman" panose="02020603050405020304" pitchFamily="18" charset="0"/>
              </a:rPr>
              <a:t>Gender &amp; Education, 17</a:t>
            </a:r>
            <a:r>
              <a:rPr lang="en-US" sz="1400" u="sng" dirty="0">
                <a:latin typeface="Times New Roman" panose="02020603050405020304" pitchFamily="18" charset="0"/>
                <a:cs typeface="Times New Roman" panose="02020603050405020304" pitchFamily="18" charset="0"/>
              </a:rPr>
              <a:t>(4), 369-386. </a:t>
            </a:r>
            <a:r>
              <a:rPr lang="en-US" sz="1400" u="sng" dirty="0" err="1">
                <a:latin typeface="Times New Roman" panose="02020603050405020304" pitchFamily="18" charset="0"/>
                <a:cs typeface="Times New Roman" panose="02020603050405020304" pitchFamily="18" charset="0"/>
              </a:rPr>
              <a:t>doi</a:t>
            </a:r>
            <a:r>
              <a:rPr lang="en-US" sz="1400" u="sng" dirty="0">
                <a:latin typeface="Times New Roman" panose="02020603050405020304" pitchFamily="18" charset="0"/>
                <a:cs typeface="Times New Roman" panose="02020603050405020304" pitchFamily="18" charset="0"/>
              </a:rPr>
              <a:t>: 10.1080/09540250500145072</a:t>
            </a:r>
            <a:endParaRPr lang="en-US" sz="1400" dirty="0">
              <a:latin typeface="Times New Roman" panose="02020603050405020304" pitchFamily="18" charset="0"/>
              <a:cs typeface="Times New Roman" panose="02020603050405020304" pitchFamily="18" charset="0"/>
            </a:endParaRPr>
          </a:p>
          <a:p>
            <a:r>
              <a:rPr lang="en-US" sz="1400" u="sng" dirty="0">
                <a:latin typeface="Times New Roman" panose="02020603050405020304" pitchFamily="18" charset="0"/>
                <a:cs typeface="Times New Roman" panose="02020603050405020304" pitchFamily="18" charset="0"/>
              </a:rPr>
              <a:t>Gibson, Cook, E., &amp; </a:t>
            </a:r>
            <a:r>
              <a:rPr lang="en-US" sz="1400" u="sng" dirty="0" err="1">
                <a:latin typeface="Times New Roman" panose="02020603050405020304" pitchFamily="18" charset="0"/>
                <a:cs typeface="Times New Roman" panose="02020603050405020304" pitchFamily="18" charset="0"/>
              </a:rPr>
              <a:t>Newing</a:t>
            </a:r>
            <a:r>
              <a:rPr lang="en-US" sz="1400" u="sng" dirty="0">
                <a:latin typeface="Times New Roman" panose="02020603050405020304" pitchFamily="18" charset="0"/>
                <a:cs typeface="Times New Roman" panose="02020603050405020304" pitchFamily="18" charset="0"/>
              </a:rPr>
              <a:t>, A. (2006). Teaching Medical Physics. </a:t>
            </a:r>
            <a:r>
              <a:rPr lang="en-US" sz="1400" i="1" u="sng" dirty="0">
                <a:latin typeface="Times New Roman" panose="02020603050405020304" pitchFamily="18" charset="0"/>
                <a:cs typeface="Times New Roman" panose="02020603050405020304" pitchFamily="18" charset="0"/>
              </a:rPr>
              <a:t>Physics Education, 41</a:t>
            </a:r>
            <a:r>
              <a:rPr lang="en-US" sz="1400" u="sng" dirty="0">
                <a:latin typeface="Times New Roman" panose="02020603050405020304" pitchFamily="18" charset="0"/>
                <a:cs typeface="Times New Roman" panose="02020603050405020304" pitchFamily="18" charset="0"/>
              </a:rPr>
              <a:t>(4), 301. </a:t>
            </a:r>
            <a:endParaRPr lang="en-US" sz="1400" dirty="0">
              <a:latin typeface="Times New Roman" panose="02020603050405020304" pitchFamily="18" charset="0"/>
              <a:cs typeface="Times New Roman" panose="02020603050405020304" pitchFamily="18" charset="0"/>
            </a:endParaRPr>
          </a:p>
          <a:p>
            <a:r>
              <a:rPr lang="en-US" sz="1400" u="sng" dirty="0" err="1">
                <a:latin typeface="Times New Roman" panose="02020603050405020304" pitchFamily="18" charset="0"/>
                <a:cs typeface="Times New Roman" panose="02020603050405020304" pitchFamily="18" charset="0"/>
              </a:rPr>
              <a:t>Heilbronner</a:t>
            </a:r>
            <a:r>
              <a:rPr lang="en-US" sz="1400" u="sng" dirty="0">
                <a:latin typeface="Times New Roman" panose="02020603050405020304" pitchFamily="18" charset="0"/>
                <a:cs typeface="Times New Roman" panose="02020603050405020304" pitchFamily="18" charset="0"/>
              </a:rPr>
              <a:t>, N. N. (2013). The STEM Pathway for Women: What Has Changed? </a:t>
            </a:r>
            <a:r>
              <a:rPr lang="en-US" sz="1400" i="1" u="sng" dirty="0">
                <a:latin typeface="Times New Roman" panose="02020603050405020304" pitchFamily="18" charset="0"/>
                <a:cs typeface="Times New Roman" panose="02020603050405020304" pitchFamily="18" charset="0"/>
              </a:rPr>
              <a:t>Gifted Child Quarterly, 57</a:t>
            </a:r>
            <a:r>
              <a:rPr lang="en-US" sz="1400" u="sng" dirty="0">
                <a:latin typeface="Times New Roman" panose="02020603050405020304" pitchFamily="18" charset="0"/>
                <a:cs typeface="Times New Roman" panose="02020603050405020304" pitchFamily="18" charset="0"/>
              </a:rPr>
              <a:t>(1), 16. </a:t>
            </a:r>
            <a:r>
              <a:rPr lang="en-US" sz="1400" u="sng" dirty="0" err="1">
                <a:latin typeface="Times New Roman" panose="02020603050405020304" pitchFamily="18" charset="0"/>
                <a:cs typeface="Times New Roman" panose="02020603050405020304" pitchFamily="18" charset="0"/>
              </a:rPr>
              <a:t>doi</a:t>
            </a:r>
            <a:r>
              <a:rPr lang="en-US" sz="1400" u="sng" dirty="0">
                <a:latin typeface="Times New Roman" panose="02020603050405020304" pitchFamily="18" charset="0"/>
                <a:cs typeface="Times New Roman" panose="02020603050405020304" pitchFamily="18" charset="0"/>
              </a:rPr>
              <a:t>: 10.1177/0016986212460085</a:t>
            </a:r>
            <a:endParaRPr lang="en-US" sz="1400" dirty="0">
              <a:latin typeface="Times New Roman" panose="02020603050405020304" pitchFamily="18" charset="0"/>
              <a:cs typeface="Times New Roman" panose="02020603050405020304" pitchFamily="18" charset="0"/>
            </a:endParaRPr>
          </a:p>
          <a:p>
            <a:r>
              <a:rPr lang="en-US" sz="1400" u="sng" dirty="0">
                <a:latin typeface="Times New Roman" panose="02020603050405020304" pitchFamily="18" charset="0"/>
                <a:cs typeface="Times New Roman" panose="02020603050405020304" pitchFamily="18" charset="0"/>
              </a:rPr>
              <a:t>Hoffmann, L. (2002). Promoting </a:t>
            </a:r>
            <a:r>
              <a:rPr lang="en-US" sz="1400" u="sng" dirty="0" smtClean="0">
                <a:latin typeface="Times New Roman" panose="02020603050405020304" pitchFamily="18" charset="0"/>
                <a:cs typeface="Times New Roman" panose="02020603050405020304" pitchFamily="18" charset="0"/>
              </a:rPr>
              <a:t>Female' </a:t>
            </a:r>
            <a:r>
              <a:rPr lang="en-US" sz="1400" u="sng" dirty="0">
                <a:latin typeface="Times New Roman" panose="02020603050405020304" pitchFamily="18" charset="0"/>
                <a:cs typeface="Times New Roman" panose="02020603050405020304" pitchFamily="18" charset="0"/>
              </a:rPr>
              <a:t>interest and achievement in physics classes for beginners. </a:t>
            </a:r>
            <a:r>
              <a:rPr lang="en-US" sz="1400" i="1" u="sng" dirty="0">
                <a:latin typeface="Times New Roman" panose="02020603050405020304" pitchFamily="18" charset="0"/>
                <a:cs typeface="Times New Roman" panose="02020603050405020304" pitchFamily="18" charset="0"/>
              </a:rPr>
              <a:t>Learning and Instruction, 12</a:t>
            </a:r>
            <a:r>
              <a:rPr lang="en-US" sz="1400" u="sng" dirty="0">
                <a:latin typeface="Times New Roman" panose="02020603050405020304" pitchFamily="18" charset="0"/>
                <a:cs typeface="Times New Roman" panose="02020603050405020304" pitchFamily="18" charset="0"/>
              </a:rPr>
              <a:t>(4), 447-465. </a:t>
            </a:r>
            <a:r>
              <a:rPr lang="en-US" sz="1400" u="sng" dirty="0" err="1">
                <a:latin typeface="Times New Roman" panose="02020603050405020304" pitchFamily="18" charset="0"/>
                <a:cs typeface="Times New Roman" panose="02020603050405020304" pitchFamily="18" charset="0"/>
              </a:rPr>
              <a:t>doi</a:t>
            </a:r>
            <a:r>
              <a:rPr lang="en-US" sz="1400" u="sng"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hlinkClick r:id="rId3"/>
              </a:rPr>
              <a:t>http://dx.doi.org/10.1016/S0959-4752(01)00010-X</a:t>
            </a:r>
            <a:endParaRPr lang="en-US" sz="1400" dirty="0">
              <a:latin typeface="Times New Roman" panose="02020603050405020304" pitchFamily="18" charset="0"/>
              <a:cs typeface="Times New Roman" panose="02020603050405020304" pitchFamily="18" charset="0"/>
            </a:endParaRPr>
          </a:p>
          <a:p>
            <a:r>
              <a:rPr lang="en-US" sz="1400" u="sng" dirty="0">
                <a:latin typeface="Times New Roman" panose="02020603050405020304" pitchFamily="18" charset="0"/>
                <a:cs typeface="Times New Roman" panose="02020603050405020304" pitchFamily="18" charset="0"/>
              </a:rPr>
              <a:t>McCullough, L. (2004). Gender, Context, and Physics Assessment. </a:t>
            </a:r>
            <a:r>
              <a:rPr lang="en-US" sz="1400" i="1" u="sng" dirty="0">
                <a:latin typeface="Times New Roman" panose="02020603050405020304" pitchFamily="18" charset="0"/>
                <a:cs typeface="Times New Roman" panose="02020603050405020304" pitchFamily="18" charset="0"/>
              </a:rPr>
              <a:t>Journal of International Women's Studies, 5</a:t>
            </a:r>
            <a:r>
              <a:rPr lang="en-US" sz="1400" u="sng" dirty="0">
                <a:latin typeface="Times New Roman" panose="02020603050405020304" pitchFamily="18" charset="0"/>
                <a:cs typeface="Times New Roman" panose="02020603050405020304" pitchFamily="18" charset="0"/>
              </a:rPr>
              <a:t>(4), 20-30. </a:t>
            </a:r>
            <a:r>
              <a:rPr lang="en-US" sz="1400" u="sng" dirty="0" err="1">
                <a:latin typeface="Times New Roman" panose="02020603050405020304" pitchFamily="18" charset="0"/>
                <a:cs typeface="Times New Roman" panose="02020603050405020304" pitchFamily="18" charset="0"/>
              </a:rPr>
              <a:t>doi</a:t>
            </a:r>
            <a:r>
              <a:rPr lang="en-US" sz="1400" u="sng"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hlinkClick r:id="rId4"/>
              </a:rPr>
              <a:t>http://vc.bridgew.edu/jiws/vol5/iss4/2</a:t>
            </a:r>
            <a:endParaRPr lang="en-US" sz="1400" dirty="0">
              <a:latin typeface="Times New Roman" panose="02020603050405020304" pitchFamily="18" charset="0"/>
              <a:cs typeface="Times New Roman" panose="02020603050405020304" pitchFamily="18" charset="0"/>
            </a:endParaRPr>
          </a:p>
          <a:p>
            <a:r>
              <a:rPr lang="en-US" sz="1400" u="sng" dirty="0">
                <a:latin typeface="Times New Roman" panose="02020603050405020304" pitchFamily="18" charset="0"/>
                <a:cs typeface="Times New Roman" panose="02020603050405020304" pitchFamily="18" charset="0"/>
              </a:rPr>
              <a:t>McNeely, C. L., &amp; </a:t>
            </a:r>
            <a:r>
              <a:rPr lang="en-US" sz="1400" u="sng" dirty="0" err="1">
                <a:latin typeface="Times New Roman" panose="02020603050405020304" pitchFamily="18" charset="0"/>
                <a:cs typeface="Times New Roman" panose="02020603050405020304" pitchFamily="18" charset="0"/>
              </a:rPr>
              <a:t>Vlaicu</a:t>
            </a:r>
            <a:r>
              <a:rPr lang="en-US" sz="1400" u="sng" dirty="0">
                <a:latin typeface="Times New Roman" panose="02020603050405020304" pitchFamily="18" charset="0"/>
                <a:cs typeface="Times New Roman" panose="02020603050405020304" pitchFamily="18" charset="0"/>
              </a:rPr>
              <a:t>, S. (2010). Exploring Institutional Hiring Trends of Women in the U.S. STEM Professoriate. </a:t>
            </a:r>
            <a:r>
              <a:rPr lang="en-US" sz="1400" i="1" u="sng" dirty="0">
                <a:latin typeface="Times New Roman" panose="02020603050405020304" pitchFamily="18" charset="0"/>
                <a:cs typeface="Times New Roman" panose="02020603050405020304" pitchFamily="18" charset="0"/>
              </a:rPr>
              <a:t>Review of Policy Research, 27</a:t>
            </a:r>
            <a:r>
              <a:rPr lang="en-US" sz="1400" u="sng" dirty="0">
                <a:latin typeface="Times New Roman" panose="02020603050405020304" pitchFamily="18" charset="0"/>
                <a:cs typeface="Times New Roman" panose="02020603050405020304" pitchFamily="18" charset="0"/>
              </a:rPr>
              <a:t>(6), 781-793. </a:t>
            </a:r>
            <a:r>
              <a:rPr lang="en-US" sz="1400" u="sng" dirty="0" err="1">
                <a:latin typeface="Times New Roman" panose="02020603050405020304" pitchFamily="18" charset="0"/>
                <a:cs typeface="Times New Roman" panose="02020603050405020304" pitchFamily="18" charset="0"/>
              </a:rPr>
              <a:t>doi</a:t>
            </a:r>
            <a:r>
              <a:rPr lang="en-US" sz="1400" u="sng" dirty="0">
                <a:latin typeface="Times New Roman" panose="02020603050405020304" pitchFamily="18" charset="0"/>
                <a:cs typeface="Times New Roman" panose="02020603050405020304" pitchFamily="18" charset="0"/>
              </a:rPr>
              <a:t>: 10.1111/j.1541-1338.2010.00471.x</a:t>
            </a:r>
            <a:endParaRPr lang="en-US" sz="1400" dirty="0">
              <a:latin typeface="Times New Roman" panose="02020603050405020304" pitchFamily="18" charset="0"/>
              <a:cs typeface="Times New Roman" panose="02020603050405020304" pitchFamily="18" charset="0"/>
            </a:endParaRPr>
          </a:p>
          <a:p>
            <a:r>
              <a:rPr lang="en-US" sz="1400" u="sng" dirty="0" err="1">
                <a:latin typeface="Times New Roman" panose="02020603050405020304" pitchFamily="18" charset="0"/>
                <a:cs typeface="Times New Roman" panose="02020603050405020304" pitchFamily="18" charset="0"/>
              </a:rPr>
              <a:t>Mulhall</a:t>
            </a:r>
            <a:r>
              <a:rPr lang="en-US" sz="1400" u="sng" dirty="0">
                <a:latin typeface="Times New Roman" panose="02020603050405020304" pitchFamily="18" charset="0"/>
                <a:cs typeface="Times New Roman" panose="02020603050405020304" pitchFamily="18" charset="0"/>
              </a:rPr>
              <a:t>, P. a. R. G. (2012). Views About Learning Physics Held by Physics Teachers with Differing Approaches to Teaching Physics. </a:t>
            </a:r>
            <a:r>
              <a:rPr lang="en-US" sz="1400" i="1" u="sng" dirty="0">
                <a:latin typeface="Times New Roman" panose="02020603050405020304" pitchFamily="18" charset="0"/>
                <a:cs typeface="Times New Roman" panose="02020603050405020304" pitchFamily="18" charset="0"/>
              </a:rPr>
              <a:t>Journal of Science Teacher Education, 23</a:t>
            </a:r>
            <a:r>
              <a:rPr lang="en-US" sz="1400" u="sng" dirty="0">
                <a:latin typeface="Times New Roman" panose="02020603050405020304" pitchFamily="18" charset="0"/>
                <a:cs typeface="Times New Roman" panose="02020603050405020304" pitchFamily="18" charset="0"/>
              </a:rPr>
              <a:t>(5), 429-449 </a:t>
            </a:r>
            <a:r>
              <a:rPr lang="en-US" sz="1400" u="sng" dirty="0" err="1">
                <a:latin typeface="Times New Roman" panose="02020603050405020304" pitchFamily="18" charset="0"/>
                <a:cs typeface="Times New Roman" panose="02020603050405020304" pitchFamily="18" charset="0"/>
              </a:rPr>
              <a:t>doi</a:t>
            </a:r>
            <a:r>
              <a:rPr lang="en-US" sz="1400" u="sng" dirty="0">
                <a:latin typeface="Times New Roman" panose="02020603050405020304" pitchFamily="18" charset="0"/>
                <a:cs typeface="Times New Roman" panose="02020603050405020304" pitchFamily="18" charset="0"/>
              </a:rPr>
              <a:t>: 10.1007/s10972-012-9291-2</a:t>
            </a:r>
            <a:endParaRPr lang="en-US" sz="1400" dirty="0">
              <a:latin typeface="Times New Roman" panose="02020603050405020304" pitchFamily="18" charset="0"/>
              <a:cs typeface="Times New Roman" panose="02020603050405020304" pitchFamily="18" charset="0"/>
            </a:endParaRPr>
          </a:p>
          <a:p>
            <a:r>
              <a:rPr lang="en-US" sz="1400" u="sng" dirty="0" err="1">
                <a:latin typeface="Times New Roman" panose="02020603050405020304" pitchFamily="18" charset="0"/>
                <a:cs typeface="Times New Roman" panose="02020603050405020304" pitchFamily="18" charset="0"/>
              </a:rPr>
              <a:t>National_Research_Council</a:t>
            </a:r>
            <a:r>
              <a:rPr lang="en-US" sz="1400" u="sng" dirty="0">
                <a:latin typeface="Times New Roman" panose="02020603050405020304" pitchFamily="18" charset="0"/>
                <a:cs typeface="Times New Roman" panose="02020603050405020304" pitchFamily="18" charset="0"/>
              </a:rPr>
              <a:t>. (2013). </a:t>
            </a:r>
            <a:r>
              <a:rPr lang="en-US" sz="1400" i="1" u="sng" dirty="0">
                <a:latin typeface="Times New Roman" panose="02020603050405020304" pitchFamily="18" charset="0"/>
                <a:cs typeface="Times New Roman" panose="02020603050405020304" pitchFamily="18" charset="0"/>
              </a:rPr>
              <a:t>Adapting to a Changing World--Challenges and Opportunities in Undergraduate Physics Education</a:t>
            </a:r>
            <a:r>
              <a:rPr lang="en-US" sz="1400" u="sng" dirty="0">
                <a:latin typeface="Times New Roman" panose="02020603050405020304" pitchFamily="18" charset="0"/>
                <a:cs typeface="Times New Roman" panose="02020603050405020304" pitchFamily="18" charset="0"/>
              </a:rPr>
              <a:t>. Washington, DC: The National Academies Press.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61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06600"/>
          </a:xfrm>
        </p:spPr>
        <p:txBody>
          <a:bodyPr>
            <a:normAutofit fontScale="90000"/>
          </a:bodyPr>
          <a:lstStyle/>
          <a:p>
            <a:r>
              <a:rPr lang="en-US" dirty="0"/>
              <a:t>Literature Review: the problem</a:t>
            </a:r>
          </a:p>
        </p:txBody>
      </p:sp>
      <p:sp>
        <p:nvSpPr>
          <p:cNvPr id="3" name="Content Placeholder 2"/>
          <p:cNvSpPr>
            <a:spLocks noGrp="1"/>
          </p:cNvSpPr>
          <p:nvPr>
            <p:ph idx="1"/>
          </p:nvPr>
        </p:nvSpPr>
        <p:spPr>
          <a:xfrm>
            <a:off x="1252624" y="1422826"/>
            <a:ext cx="9905999" cy="5113538"/>
          </a:xfrm>
        </p:spPr>
        <p:txBody>
          <a:bodyPr>
            <a:normAutofit/>
          </a:bodyPr>
          <a:lstStyle/>
          <a:p>
            <a:r>
              <a:rPr lang="en-US" dirty="0">
                <a:ea typeface="Times New Roman" panose="02020603050405020304" pitchFamily="18" charset="0"/>
                <a:cs typeface="Arial" panose="020B0604020202020204" pitchFamily="34" charset="0"/>
              </a:rPr>
              <a:t>Differential enrollment of females in STEM majors, can be traced back to before students go to college </a:t>
            </a:r>
            <a:r>
              <a:rPr lang="en-US" sz="1900" dirty="0">
                <a:ea typeface="Times New Roman" panose="02020603050405020304" pitchFamily="18" charset="0"/>
                <a:cs typeface="Arial" panose="020B0604020202020204" pitchFamily="34" charset="0"/>
              </a:rPr>
              <a:t>(</a:t>
            </a:r>
            <a:r>
              <a:rPr lang="en-US" sz="1900" dirty="0" err="1">
                <a:ea typeface="Times New Roman" panose="02020603050405020304" pitchFamily="18" charset="0"/>
                <a:cs typeface="Arial" panose="020B0604020202020204" pitchFamily="34" charset="0"/>
                <a:hlinkClick r:id="rId2" action="ppaction://hlinkfile" tooltip="Heilbronner, 2013 #603"/>
              </a:rPr>
              <a:t>Heilbronner</a:t>
            </a:r>
            <a:r>
              <a:rPr lang="en-US" sz="1900" dirty="0">
                <a:ea typeface="Times New Roman" panose="02020603050405020304" pitchFamily="18" charset="0"/>
                <a:cs typeface="Arial" panose="020B0604020202020204" pitchFamily="34" charset="0"/>
                <a:hlinkClick r:id="rId2" action="ppaction://hlinkfile" tooltip="Heilbronner, 2013 #603"/>
              </a:rPr>
              <a:t>, 2013</a:t>
            </a:r>
            <a:r>
              <a:rPr lang="en-US" sz="1900" dirty="0">
                <a:ea typeface="Times New Roman" panose="02020603050405020304" pitchFamily="18" charset="0"/>
                <a:cs typeface="Arial" panose="020B0604020202020204" pitchFamily="34" charset="0"/>
              </a:rPr>
              <a:t>)</a:t>
            </a:r>
          </a:p>
          <a:p>
            <a:r>
              <a:rPr lang="en-US" dirty="0">
                <a:ea typeface="Times New Roman" panose="02020603050405020304" pitchFamily="18" charset="0"/>
                <a:cs typeface="Arial" panose="020B0604020202020204" pitchFamily="34" charset="0"/>
              </a:rPr>
              <a:t>Most dramatic gender disparities in college engineering and physics programs - believed to result from female students’ low enrollment in high school physics courses </a:t>
            </a:r>
            <a:r>
              <a:rPr lang="en-US" sz="1900" dirty="0">
                <a:ea typeface="Times New Roman" panose="02020603050405020304" pitchFamily="18" charset="0"/>
                <a:cs typeface="Arial" panose="020B0604020202020204" pitchFamily="34" charset="0"/>
              </a:rPr>
              <a:t>(</a:t>
            </a:r>
            <a:r>
              <a:rPr lang="en-US" sz="1900" dirty="0" err="1">
                <a:ea typeface="Times New Roman" panose="02020603050405020304" pitchFamily="18" charset="0"/>
                <a:cs typeface="Arial" panose="020B0604020202020204" pitchFamily="34" charset="0"/>
                <a:hlinkClick r:id="rId3" action="ppaction://hlinkfile" tooltip="Blickenstaff, 2005 #684"/>
              </a:rPr>
              <a:t>Blickenstaff</a:t>
            </a:r>
            <a:r>
              <a:rPr lang="en-US" sz="1900" dirty="0">
                <a:ea typeface="Times New Roman" panose="02020603050405020304" pitchFamily="18" charset="0"/>
                <a:cs typeface="Arial" panose="020B0604020202020204" pitchFamily="34" charset="0"/>
                <a:hlinkClick r:id="rId3" action="ppaction://hlinkfile" tooltip="Blickenstaff, 2005 #684"/>
              </a:rPr>
              <a:t>, 2005</a:t>
            </a:r>
            <a:r>
              <a:rPr lang="en-US" sz="1900" dirty="0">
                <a:ea typeface="Times New Roman" panose="02020603050405020304" pitchFamily="18" charset="0"/>
                <a:cs typeface="Arial" panose="020B0604020202020204" pitchFamily="34" charset="0"/>
              </a:rPr>
              <a:t>)</a:t>
            </a:r>
          </a:p>
          <a:p>
            <a:r>
              <a:rPr lang="en-US" dirty="0">
                <a:ea typeface="Times New Roman" panose="02020603050405020304" pitchFamily="18" charset="0"/>
                <a:cs typeface="Arial" panose="020B0604020202020204" pitchFamily="34" charset="0"/>
              </a:rPr>
              <a:t>36% of undergraduate STEM degrees  and 19% of undergraduate physics degrees were awarded to women in 2012 </a:t>
            </a:r>
            <a:r>
              <a:rPr lang="en-US" sz="1900" dirty="0">
                <a:ea typeface="Times New Roman" panose="02020603050405020304" pitchFamily="18" charset="0"/>
                <a:cs typeface="Arial" panose="020B0604020202020204" pitchFamily="34" charset="0"/>
              </a:rPr>
              <a:t>(</a:t>
            </a:r>
            <a:r>
              <a:rPr lang="en-US" sz="1900" dirty="0">
                <a:ea typeface="Times New Roman" panose="02020603050405020304" pitchFamily="18" charset="0"/>
                <a:cs typeface="Arial" panose="020B0604020202020204" pitchFamily="34" charset="0"/>
                <a:hlinkClick r:id="rId4" action="ppaction://hlinkfile" tooltip="American Physical Society, 2012 #686"/>
              </a:rPr>
              <a:t>American Physical Society, 2012</a:t>
            </a:r>
            <a:r>
              <a:rPr lang="en-US" sz="1900" dirty="0">
                <a:ea typeface="Times New Roman" panose="02020603050405020304" pitchFamily="18" charset="0"/>
                <a:cs typeface="Arial" panose="020B0604020202020204" pitchFamily="34" charset="0"/>
              </a:rPr>
              <a:t>).</a:t>
            </a:r>
          </a:p>
          <a:p>
            <a:r>
              <a:rPr lang="en-US" dirty="0">
                <a:cs typeface="Arial" panose="020B0604020202020204" pitchFamily="34" charset="0"/>
              </a:rPr>
              <a:t>Discrepancies in teacher’s understanding of how to connect physics to female students </a:t>
            </a:r>
            <a:r>
              <a:rPr lang="en-US" sz="1900" dirty="0">
                <a:cs typeface="Arial" panose="020B0604020202020204" pitchFamily="34" charset="0"/>
              </a:rPr>
              <a:t>(</a:t>
            </a:r>
            <a:r>
              <a:rPr lang="en-US" sz="1900" dirty="0" err="1">
                <a:solidFill>
                  <a:schemeClr val="accent1">
                    <a:lumMod val="75000"/>
                  </a:schemeClr>
                </a:solidFill>
                <a:cs typeface="Arial" panose="020B0604020202020204" pitchFamily="34" charset="0"/>
              </a:rPr>
              <a:t>Mulhall</a:t>
            </a:r>
            <a:r>
              <a:rPr lang="en-US" sz="1900" dirty="0">
                <a:solidFill>
                  <a:schemeClr val="accent1">
                    <a:lumMod val="75000"/>
                  </a:schemeClr>
                </a:solidFill>
                <a:cs typeface="Arial" panose="020B0604020202020204" pitchFamily="34" charset="0"/>
              </a:rPr>
              <a:t>, 2012</a:t>
            </a:r>
            <a:r>
              <a:rPr lang="en-US" sz="1900" dirty="0">
                <a:cs typeface="Arial" panose="020B0604020202020204" pitchFamily="34" charset="0"/>
              </a:rPr>
              <a:t>)</a:t>
            </a:r>
          </a:p>
          <a:p>
            <a:r>
              <a:rPr lang="en-US" dirty="0">
                <a:cs typeface="Arial" panose="020B0604020202020204" pitchFamily="34" charset="0"/>
              </a:rPr>
              <a:t>Cultural aspects for why women are less likely to go into STEM </a:t>
            </a:r>
            <a:r>
              <a:rPr lang="en-US" sz="1900" dirty="0">
                <a:cs typeface="Arial" panose="020B0604020202020204" pitchFamily="34" charset="0"/>
              </a:rPr>
              <a:t>(</a:t>
            </a:r>
            <a:r>
              <a:rPr lang="en-US" sz="1900" dirty="0">
                <a:cs typeface="Arial" panose="020B0604020202020204" pitchFamily="34" charset="0"/>
                <a:hlinkClick r:id="rId5" action="ppaction://hlinkfile" tooltip="McNeely, 2010 #758"/>
              </a:rPr>
              <a:t>McNeely &amp; </a:t>
            </a:r>
            <a:r>
              <a:rPr lang="en-US" sz="1900" dirty="0" err="1">
                <a:cs typeface="Arial" panose="020B0604020202020204" pitchFamily="34" charset="0"/>
                <a:hlinkClick r:id="rId5" action="ppaction://hlinkfile" tooltip="McNeely, 2010 #758"/>
              </a:rPr>
              <a:t>Vlaicu</a:t>
            </a:r>
            <a:r>
              <a:rPr lang="en-US" sz="1900" dirty="0">
                <a:cs typeface="Arial" panose="020B0604020202020204" pitchFamily="34" charset="0"/>
                <a:hlinkClick r:id="rId5" action="ppaction://hlinkfile" tooltip="McNeely, 2010 #758"/>
              </a:rPr>
              <a:t>, 2010</a:t>
            </a:r>
            <a:r>
              <a:rPr lang="en-US" sz="1900" dirty="0">
                <a:cs typeface="Arial" panose="020B0604020202020204" pitchFamily="34" charset="0"/>
              </a:rPr>
              <a:t>)</a:t>
            </a:r>
          </a:p>
        </p:txBody>
      </p:sp>
    </p:spTree>
    <p:extLst>
      <p:ext uri="{BB962C8B-B14F-4D97-AF65-F5344CB8AC3E}">
        <p14:creationId xmlns:p14="http://schemas.microsoft.com/office/powerpoint/2010/main" val="2333517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 what can be done?</a:t>
            </a:r>
          </a:p>
        </p:txBody>
      </p:sp>
      <p:sp>
        <p:nvSpPr>
          <p:cNvPr id="3" name="Content Placeholder 2"/>
          <p:cNvSpPr>
            <a:spLocks noGrp="1"/>
          </p:cNvSpPr>
          <p:nvPr>
            <p:ph idx="1"/>
          </p:nvPr>
        </p:nvSpPr>
        <p:spPr/>
        <p:txBody>
          <a:bodyPr>
            <a:normAutofit/>
          </a:bodyPr>
          <a:lstStyle/>
          <a:p>
            <a:r>
              <a:rPr lang="en-US" sz="2200" dirty="0">
                <a:cs typeface="Arial" panose="020B0604020202020204" pitchFamily="34" charset="0"/>
              </a:rPr>
              <a:t>Specifically designed physics curricula around female student interests has not been fully explored </a:t>
            </a:r>
            <a:r>
              <a:rPr lang="en-US" sz="1900" dirty="0">
                <a:cs typeface="Arial" panose="020B0604020202020204" pitchFamily="34" charset="0"/>
              </a:rPr>
              <a:t>(</a:t>
            </a:r>
            <a:r>
              <a:rPr lang="en-US" sz="1900" dirty="0">
                <a:cs typeface="Arial" panose="020B0604020202020204" pitchFamily="34" charset="0"/>
                <a:hlinkClick r:id="rId2"/>
              </a:rPr>
              <a:t>McCullough, 2004</a:t>
            </a:r>
            <a:r>
              <a:rPr lang="en-US" sz="1900" dirty="0">
                <a:cs typeface="Arial" panose="020B0604020202020204" pitchFamily="34" charset="0"/>
              </a:rPr>
              <a:t>)</a:t>
            </a:r>
          </a:p>
          <a:p>
            <a:r>
              <a:rPr lang="en-US" sz="2200" dirty="0">
                <a:cs typeface="Arial" panose="020B0604020202020204" pitchFamily="34" charset="0"/>
              </a:rPr>
              <a:t>Integrating medical and biological fields into the traditional physics curriculum can increase female students’ interest in physics </a:t>
            </a:r>
            <a:r>
              <a:rPr lang="en-US" sz="1900" dirty="0">
                <a:cs typeface="Arial" panose="020B0604020202020204" pitchFamily="34" charset="0"/>
              </a:rPr>
              <a:t>(</a:t>
            </a:r>
            <a:r>
              <a:rPr lang="en-US" sz="1900" dirty="0">
                <a:cs typeface="Arial" panose="020B0604020202020204" pitchFamily="34" charset="0"/>
                <a:hlinkClick r:id="rId2"/>
              </a:rPr>
              <a:t>Gibson, Cook, &amp; </a:t>
            </a:r>
            <a:r>
              <a:rPr lang="en-US" sz="1900" dirty="0" err="1">
                <a:cs typeface="Arial" panose="020B0604020202020204" pitchFamily="34" charset="0"/>
                <a:hlinkClick r:id="rId2"/>
              </a:rPr>
              <a:t>Newing</a:t>
            </a:r>
            <a:r>
              <a:rPr lang="en-US" sz="1900" dirty="0">
                <a:cs typeface="Arial" panose="020B0604020202020204" pitchFamily="34" charset="0"/>
                <a:hlinkClick r:id="rId2"/>
              </a:rPr>
              <a:t>, 2006</a:t>
            </a:r>
            <a:r>
              <a:rPr lang="en-US" sz="1900" dirty="0">
                <a:cs typeface="Arial" panose="020B0604020202020204" pitchFamily="34" charset="0"/>
              </a:rPr>
              <a:t>)</a:t>
            </a:r>
          </a:p>
          <a:p>
            <a:r>
              <a:rPr lang="en-US" sz="2200" dirty="0">
                <a:cs typeface="Arial" panose="020B0604020202020204" pitchFamily="34" charset="0"/>
              </a:rPr>
              <a:t>Research indicates that the gender gap in physics is due to issues of motivation, interest, and other affective qualities </a:t>
            </a:r>
            <a:r>
              <a:rPr lang="en-US" sz="1900" dirty="0">
                <a:cs typeface="Arial" panose="020B0604020202020204" pitchFamily="34" charset="0"/>
              </a:rPr>
              <a:t>(</a:t>
            </a:r>
            <a:r>
              <a:rPr lang="en-US" sz="1900" dirty="0">
                <a:solidFill>
                  <a:schemeClr val="accent1"/>
                </a:solidFill>
                <a:cs typeface="Arial" panose="020B0604020202020204" pitchFamily="34" charset="0"/>
              </a:rPr>
              <a:t>National Research Council, 2013</a:t>
            </a:r>
            <a:r>
              <a:rPr lang="en-US" sz="1900" dirty="0">
                <a:cs typeface="Arial" panose="020B0604020202020204" pitchFamily="34" charset="0"/>
              </a:rPr>
              <a:t>).</a:t>
            </a:r>
          </a:p>
          <a:p>
            <a:r>
              <a:rPr lang="en-US" sz="2200" dirty="0">
                <a:cs typeface="Arial" panose="020B0604020202020204" pitchFamily="34" charset="0"/>
              </a:rPr>
              <a:t>Student choice during learning can play a prominent role in a child’s learning process </a:t>
            </a:r>
            <a:r>
              <a:rPr lang="en-US" sz="1800" dirty="0">
                <a:cs typeface="Arial" panose="020B0604020202020204" pitchFamily="34" charset="0"/>
              </a:rPr>
              <a:t>(</a:t>
            </a:r>
            <a:r>
              <a:rPr lang="en-US" sz="1800" dirty="0" err="1">
                <a:cs typeface="Arial" panose="020B0604020202020204" pitchFamily="34" charset="0"/>
                <a:hlinkClick r:id="rId2"/>
              </a:rPr>
              <a:t>Alozie</a:t>
            </a:r>
            <a:r>
              <a:rPr lang="en-US" sz="1800" dirty="0">
                <a:cs typeface="Arial" panose="020B0604020202020204" pitchFamily="34" charset="0"/>
                <a:hlinkClick r:id="rId2"/>
              </a:rPr>
              <a:t>, </a:t>
            </a:r>
            <a:r>
              <a:rPr lang="en-US" sz="1800" dirty="0" err="1">
                <a:cs typeface="Arial" panose="020B0604020202020204" pitchFamily="34" charset="0"/>
                <a:hlinkClick r:id="rId2"/>
              </a:rPr>
              <a:t>Moje</a:t>
            </a:r>
            <a:r>
              <a:rPr lang="en-US" sz="1800" dirty="0">
                <a:cs typeface="Arial" panose="020B0604020202020204" pitchFamily="34" charset="0"/>
                <a:hlinkClick r:id="rId2"/>
              </a:rPr>
              <a:t>, &amp; </a:t>
            </a:r>
            <a:r>
              <a:rPr lang="en-US" sz="1800" dirty="0" err="1">
                <a:cs typeface="Arial" panose="020B0604020202020204" pitchFamily="34" charset="0"/>
                <a:hlinkClick r:id="rId2"/>
              </a:rPr>
              <a:t>Krajcik</a:t>
            </a:r>
            <a:r>
              <a:rPr lang="en-US" sz="1800" dirty="0">
                <a:cs typeface="Arial" panose="020B0604020202020204" pitchFamily="34" charset="0"/>
                <a:hlinkClick r:id="rId2"/>
              </a:rPr>
              <a:t>, 2010</a:t>
            </a:r>
            <a:r>
              <a:rPr lang="en-US" sz="1800" dirty="0">
                <a:cs typeface="Arial" panose="020B0604020202020204" pitchFamily="34" charset="0"/>
              </a:rPr>
              <a:t>)</a:t>
            </a:r>
          </a:p>
          <a:p>
            <a:endParaRPr lang="en-US" dirty="0"/>
          </a:p>
        </p:txBody>
      </p:sp>
      <p:sp>
        <p:nvSpPr>
          <p:cNvPr id="4" name="Text Placeholder 3"/>
          <p:cNvSpPr>
            <a:spLocks noGrp="1"/>
          </p:cNvSpPr>
          <p:nvPr>
            <p:ph type="body" sz="half" idx="2"/>
          </p:nvPr>
        </p:nvSpPr>
        <p:spPr/>
        <p:txBody>
          <a:bodyPr>
            <a:normAutofit/>
          </a:bodyPr>
          <a:lstStyle/>
          <a:p>
            <a:r>
              <a:rPr lang="en-US" dirty="0"/>
              <a:t>H</a:t>
            </a:r>
          </a:p>
          <a:p>
            <a:endParaRPr lang="en-US" dirty="0"/>
          </a:p>
          <a:p>
            <a:endParaRPr lang="en-US" dirty="0"/>
          </a:p>
          <a:p>
            <a:endParaRPr lang="en-US" dirty="0"/>
          </a:p>
          <a:p>
            <a:endParaRPr lang="en-US" dirty="0"/>
          </a:p>
          <a:p>
            <a:endParaRPr lang="en-US" dirty="0"/>
          </a:p>
          <a:p>
            <a:endParaRPr lang="en-US" dirty="0"/>
          </a:p>
          <a:p>
            <a:r>
              <a:rPr lang="en-US" dirty="0"/>
              <a:t>http://blog.physicsworld.com/2015/06/10/success-failure-and-women-in-physics/</a:t>
            </a:r>
          </a:p>
        </p:txBody>
      </p:sp>
      <p:pic>
        <p:nvPicPr>
          <p:cNvPr id="5" name="Picture 4"/>
          <p:cNvPicPr>
            <a:picLocks noChangeAspect="1"/>
          </p:cNvPicPr>
          <p:nvPr/>
        </p:nvPicPr>
        <p:blipFill>
          <a:blip r:embed="rId3"/>
          <a:stretch>
            <a:fillRect/>
          </a:stretch>
        </p:blipFill>
        <p:spPr>
          <a:xfrm>
            <a:off x="1097492" y="2249485"/>
            <a:ext cx="3905250" cy="2009775"/>
          </a:xfrm>
          <a:prstGeom prst="rect">
            <a:avLst/>
          </a:prstGeom>
        </p:spPr>
      </p:pic>
    </p:spTree>
    <p:extLst>
      <p:ext uri="{BB962C8B-B14F-4D97-AF65-F5344CB8AC3E}">
        <p14:creationId xmlns:p14="http://schemas.microsoft.com/office/powerpoint/2010/main" val="2622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Theoretical Framework</a:t>
            </a:r>
            <a:endParaRPr lang="en-US" dirty="0"/>
          </a:p>
        </p:txBody>
      </p:sp>
      <p:pic>
        <p:nvPicPr>
          <p:cNvPr id="1026" name="Picture 2" descr="https://lh6.googleusercontent.com/avqlSXN55HF285ba1wS-xbXR1IQ7d9XBSUYdeJ7XXGBYtnku7LaOy75niazWiKCLgkSblGkq1xmUWDkudDwxjPNl_u6AWf5LkIG7TOH2coXQslDZJBmux6-F5aKL3BfYLtiVULWjYq1lOcxojQ"/>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8447" y="1825625"/>
            <a:ext cx="9635105"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51714" y="6176963"/>
            <a:ext cx="6096000" cy="646331"/>
          </a:xfrm>
          <a:prstGeom prst="rect">
            <a:avLst/>
          </a:prstGeom>
        </p:spPr>
        <p:txBody>
          <a:bodyPr>
            <a:spAutoFit/>
          </a:bodyPr>
          <a:lstStyle/>
          <a:p>
            <a:r>
              <a:rPr lang="en-US" dirty="0">
                <a:solidFill>
                  <a:srgbClr val="000000"/>
                </a:solidFill>
                <a:latin typeface="Times New Roman" panose="02020603050405020304" pitchFamily="18" charset="0"/>
              </a:rPr>
              <a:t>Social-cognitive model of academic motivation and emotion (adapted from </a:t>
            </a:r>
            <a:r>
              <a:rPr lang="en-US" dirty="0" err="1">
                <a:solidFill>
                  <a:srgbClr val="000000"/>
                </a:solidFill>
                <a:latin typeface="Times New Roman" panose="02020603050405020304" pitchFamily="18" charset="0"/>
              </a:rPr>
              <a:t>Artino</a:t>
            </a:r>
            <a:r>
              <a:rPr lang="en-US" dirty="0">
                <a:solidFill>
                  <a:srgbClr val="000000"/>
                </a:solidFill>
                <a:latin typeface="Times New Roman" panose="02020603050405020304" pitchFamily="18" charset="0"/>
              </a:rPr>
              <a:t>, 2010). </a:t>
            </a:r>
            <a:endParaRPr lang="en-US" dirty="0"/>
          </a:p>
        </p:txBody>
      </p:sp>
    </p:spTree>
    <p:extLst>
      <p:ext uri="{BB962C8B-B14F-4D97-AF65-F5344CB8AC3E}">
        <p14:creationId xmlns:p14="http://schemas.microsoft.com/office/powerpoint/2010/main" val="382327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911" y="368304"/>
            <a:ext cx="9905998" cy="1238075"/>
          </a:xfrm>
        </p:spPr>
        <p:txBody>
          <a:bodyPr>
            <a:normAutofit fontScale="90000"/>
          </a:bodyPr>
          <a:lstStyle/>
          <a:p>
            <a:r>
              <a:rPr lang="en-US" dirty="0"/>
              <a:t>Research question &amp; methods</a:t>
            </a:r>
            <a:r>
              <a:rPr lang="en-US" b="1" dirty="0"/>
              <a:t/>
            </a:r>
            <a:br>
              <a:rPr lang="en-US" b="1" dirty="0"/>
            </a:br>
            <a:endParaRPr lang="en-US" dirty="0"/>
          </a:p>
        </p:txBody>
      </p:sp>
      <p:sp>
        <p:nvSpPr>
          <p:cNvPr id="3" name="Content Placeholder 2"/>
          <p:cNvSpPr>
            <a:spLocks noGrp="1"/>
          </p:cNvSpPr>
          <p:nvPr>
            <p:ph idx="1"/>
          </p:nvPr>
        </p:nvSpPr>
        <p:spPr>
          <a:xfrm>
            <a:off x="1132175" y="1210964"/>
            <a:ext cx="9905999" cy="5396744"/>
          </a:xfrm>
        </p:spPr>
        <p:txBody>
          <a:bodyPr>
            <a:normAutofit fontScale="85000" lnSpcReduction="20000"/>
          </a:bodyPr>
          <a:lstStyle/>
          <a:p>
            <a:pPr marL="0" indent="0">
              <a:buNone/>
            </a:pPr>
            <a:r>
              <a:rPr lang="en-US" dirty="0">
                <a:cs typeface="Arial" panose="020B0604020202020204" pitchFamily="34" charset="0"/>
              </a:rPr>
              <a:t>What are students’ attitudes toward, beliefs about, and interest in physics, do these change, and if so, what factors account for these changes? </a:t>
            </a:r>
          </a:p>
          <a:p>
            <a:pPr marL="0" indent="0">
              <a:buNone/>
            </a:pPr>
            <a:r>
              <a:rPr lang="en-US" sz="3500" dirty="0"/>
              <a:t>METHODS</a:t>
            </a:r>
          </a:p>
          <a:p>
            <a:r>
              <a:rPr lang="en-US" dirty="0">
                <a:cs typeface="Arial" panose="020B0604020202020204" pitchFamily="34" charset="0"/>
              </a:rPr>
              <a:t>Part of a larger explanatory mixed-methods investigation on the role of gender bias/stereotypes in female students’ interest in high school physics</a:t>
            </a:r>
          </a:p>
          <a:p>
            <a:r>
              <a:rPr lang="en-US" dirty="0">
                <a:cs typeface="Arial" panose="020B0604020202020204" pitchFamily="34" charset="0"/>
              </a:rPr>
              <a:t>Participants: </a:t>
            </a:r>
          </a:p>
          <a:p>
            <a:pPr lvl="1"/>
            <a:r>
              <a:rPr lang="en-US" dirty="0">
                <a:cs typeface="Arial" panose="020B0604020202020204" pitchFamily="34" charset="0"/>
              </a:rPr>
              <a:t>8 teachers from 7 schools representing 5 U.S. states</a:t>
            </a:r>
          </a:p>
          <a:p>
            <a:pPr lvl="1"/>
            <a:r>
              <a:rPr lang="en-US" dirty="0">
                <a:cs typeface="Arial" panose="020B0604020202020204" pitchFamily="34" charset="0"/>
              </a:rPr>
              <a:t>Teachers overwhelmingly used traditional examples in their </a:t>
            </a:r>
            <a:r>
              <a:rPr lang="en-US" dirty="0" smtClean="0">
                <a:cs typeface="Arial" panose="020B0604020202020204" pitchFamily="34" charset="0"/>
              </a:rPr>
              <a:t>instruction on Newton’s Laws</a:t>
            </a:r>
            <a:endParaRPr lang="en-US" dirty="0">
              <a:cs typeface="Arial" panose="020B0604020202020204" pitchFamily="34" charset="0"/>
            </a:endParaRPr>
          </a:p>
          <a:p>
            <a:pPr lvl="1"/>
            <a:r>
              <a:rPr lang="en-US" dirty="0" smtClean="0">
                <a:cs typeface="Arial" panose="020B0604020202020204" pitchFamily="34" charset="0"/>
              </a:rPr>
              <a:t>71 </a:t>
            </a:r>
            <a:r>
              <a:rPr lang="en-US" dirty="0">
                <a:cs typeface="Arial" panose="020B0604020202020204" pitchFamily="34" charset="0"/>
              </a:rPr>
              <a:t>high school juniors &amp; seniors in honors/AP </a:t>
            </a:r>
            <a:r>
              <a:rPr lang="en-US" dirty="0" smtClean="0">
                <a:cs typeface="Arial" panose="020B0604020202020204" pitchFamily="34" charset="0"/>
              </a:rPr>
              <a:t>physics; 66% Male 33% Female; 60% white, 25% Asian, 15% other</a:t>
            </a:r>
            <a:endParaRPr lang="en-US" dirty="0">
              <a:cs typeface="Arial" panose="020B0604020202020204" pitchFamily="34" charset="0"/>
            </a:endParaRPr>
          </a:p>
          <a:p>
            <a:r>
              <a:rPr lang="en-US" dirty="0">
                <a:cs typeface="Arial" panose="020B0604020202020204" pitchFamily="34" charset="0"/>
              </a:rPr>
              <a:t>Instruments:</a:t>
            </a:r>
          </a:p>
          <a:p>
            <a:pPr lvl="1"/>
            <a:r>
              <a:rPr lang="en-US" dirty="0">
                <a:cs typeface="Arial" panose="020B0604020202020204" pitchFamily="34" charset="0"/>
              </a:rPr>
              <a:t>Pre/post Force Concept Inventory (FCI) to evaluate changes in physics conceptual understanding</a:t>
            </a:r>
          </a:p>
          <a:p>
            <a:pPr lvl="1"/>
            <a:r>
              <a:rPr lang="en-US" dirty="0">
                <a:cs typeface="Arial" panose="020B0604020202020204" pitchFamily="34" charset="0"/>
              </a:rPr>
              <a:t>Pre/post Colorado Learning Attitudes about Science Survey (CLASS)-Physics to evaluate student interests/attitudes</a:t>
            </a:r>
          </a:p>
          <a:p>
            <a:pPr lvl="1"/>
            <a:r>
              <a:rPr lang="en-US" dirty="0">
                <a:cs typeface="Arial" panose="020B0604020202020204" pitchFamily="34" charset="0"/>
              </a:rPr>
              <a:t>21 written and video analysis homework problems delivered via </a:t>
            </a:r>
            <a:r>
              <a:rPr lang="en-US" dirty="0" err="1" smtClean="0">
                <a:cs typeface="Arial" panose="020B0604020202020204" pitchFamily="34" charset="0"/>
              </a:rPr>
              <a:t>WebAssign</a:t>
            </a:r>
            <a:r>
              <a:rPr lang="en-US" dirty="0" smtClean="0">
                <a:cs typeface="Arial" panose="020B0604020202020204" pitchFamily="34" charset="0"/>
              </a:rPr>
              <a:t>-Newton’s Laws</a:t>
            </a:r>
            <a:endParaRPr lang="en-US" dirty="0">
              <a:cs typeface="Arial" panose="020B0604020202020204" pitchFamily="34" charset="0"/>
            </a:endParaRPr>
          </a:p>
        </p:txBody>
      </p:sp>
    </p:spTree>
    <p:extLst>
      <p:ext uri="{BB962C8B-B14F-4D97-AF65-F5344CB8AC3E}">
        <p14:creationId xmlns:p14="http://schemas.microsoft.com/office/powerpoint/2010/main" val="2632935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Webassign</a:t>
            </a:r>
            <a:r>
              <a:rPr lang="en-US" sz="3600" dirty="0"/>
              <a:t> </a:t>
            </a:r>
            <a:r>
              <a:rPr lang="en-US" sz="3600" dirty="0" smtClean="0"/>
              <a:t>Questions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a:t>21 different physics questions: </a:t>
            </a:r>
          </a:p>
          <a:p>
            <a:pPr lvl="1"/>
            <a:r>
              <a:rPr lang="en-US" dirty="0"/>
              <a:t>15 written, 6 video analysis</a:t>
            </a:r>
          </a:p>
          <a:p>
            <a:r>
              <a:rPr lang="en-US" dirty="0"/>
              <a:t>3 contexts per question: </a:t>
            </a:r>
          </a:p>
          <a:p>
            <a:pPr lvl="1"/>
            <a:r>
              <a:rPr lang="en-US" dirty="0"/>
              <a:t>traditional, sports, biology/medical</a:t>
            </a:r>
          </a:p>
          <a:p>
            <a:pPr lvl="1"/>
            <a:r>
              <a:rPr lang="en-US" dirty="0"/>
              <a:t>Students were to choose 1 context of each question</a:t>
            </a:r>
          </a:p>
          <a:p>
            <a:r>
              <a:rPr lang="en-US" dirty="0"/>
              <a:t>Parameters:</a:t>
            </a:r>
          </a:p>
          <a:p>
            <a:pPr lvl="1"/>
            <a:r>
              <a:rPr lang="en-US" dirty="0"/>
              <a:t>Students were given 5 submissions (chances) to get each problem correct</a:t>
            </a:r>
          </a:p>
          <a:p>
            <a:pPr lvl="1"/>
            <a:r>
              <a:rPr lang="en-US" dirty="0" err="1"/>
              <a:t>Webassign</a:t>
            </a:r>
            <a:r>
              <a:rPr lang="en-US" dirty="0"/>
              <a:t> automatically grades student response &amp; gives immediate feedback</a:t>
            </a:r>
          </a:p>
          <a:p>
            <a:pPr lvl="1"/>
            <a:r>
              <a:rPr lang="en-US" dirty="0"/>
              <a:t>Students had 4 weeks to complete </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438983" y="2249485"/>
            <a:ext cx="4563760" cy="2990539"/>
          </a:xfrm>
          <a:prstGeom prst="rect">
            <a:avLst/>
          </a:prstGeom>
        </p:spPr>
      </p:pic>
    </p:spTree>
    <p:extLst>
      <p:ext uri="{BB962C8B-B14F-4D97-AF65-F5344CB8AC3E}">
        <p14:creationId xmlns:p14="http://schemas.microsoft.com/office/powerpoint/2010/main" val="1717053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Choice</a:t>
            </a:r>
          </a:p>
        </p:txBody>
      </p:sp>
      <p:sp>
        <p:nvSpPr>
          <p:cNvPr id="6" name="Content Placeholder 5"/>
          <p:cNvSpPr>
            <a:spLocks noGrp="1"/>
          </p:cNvSpPr>
          <p:nvPr>
            <p:ph idx="1"/>
          </p:nvPr>
        </p:nvSpPr>
        <p:spPr/>
        <p:txBody>
          <a:bodyPr>
            <a:normAutofit fontScale="85000" lnSpcReduction="20000"/>
          </a:bodyPr>
          <a:lstStyle/>
          <a:p>
            <a:r>
              <a:rPr lang="en-US" dirty="0"/>
              <a:t>Primary question context (Biology/Traditional/Sports) chosen: </a:t>
            </a:r>
          </a:p>
          <a:p>
            <a:pPr lvl="1"/>
            <a:r>
              <a:rPr lang="en-US" dirty="0"/>
              <a:t>For </a:t>
            </a:r>
            <a:r>
              <a:rPr lang="en-US" dirty="0" smtClean="0"/>
              <a:t>Female </a:t>
            </a:r>
            <a:r>
              <a:rPr lang="en-US" dirty="0"/>
              <a:t>was biology</a:t>
            </a:r>
          </a:p>
          <a:p>
            <a:pPr lvl="1"/>
            <a:r>
              <a:rPr lang="en-US" dirty="0"/>
              <a:t>For </a:t>
            </a:r>
            <a:r>
              <a:rPr lang="en-US" dirty="0" smtClean="0"/>
              <a:t>Male </a:t>
            </a:r>
            <a:r>
              <a:rPr lang="en-US" dirty="0"/>
              <a:t>was traditional</a:t>
            </a:r>
          </a:p>
          <a:p>
            <a:r>
              <a:rPr lang="en-US" dirty="0"/>
              <a:t>Achievement: </a:t>
            </a:r>
          </a:p>
          <a:p>
            <a:pPr lvl="1"/>
            <a:r>
              <a:rPr lang="en-US" dirty="0"/>
              <a:t>No difference between average scores overall</a:t>
            </a:r>
          </a:p>
          <a:p>
            <a:pPr lvl="1"/>
            <a:r>
              <a:rPr lang="en-US" dirty="0"/>
              <a:t>But three questions (across 3 contexts) where males had higher average scores</a:t>
            </a:r>
          </a:p>
          <a:p>
            <a:r>
              <a:rPr lang="en-US" dirty="0"/>
              <a:t>57% of the students chose to do multiple contexts within a question</a:t>
            </a:r>
          </a:p>
          <a:p>
            <a:pPr lvl="1"/>
            <a:r>
              <a:rPr lang="en-US" dirty="0"/>
              <a:t>1</a:t>
            </a:r>
            <a:r>
              <a:rPr lang="en-US" baseline="30000" dirty="0"/>
              <a:t>st</a:t>
            </a:r>
            <a:r>
              <a:rPr lang="en-US" dirty="0"/>
              <a:t>  All choices answered</a:t>
            </a:r>
          </a:p>
          <a:p>
            <a:pPr lvl="1"/>
            <a:r>
              <a:rPr lang="en-US" dirty="0"/>
              <a:t>2</a:t>
            </a:r>
            <a:r>
              <a:rPr lang="en-US" baseline="30000" dirty="0"/>
              <a:t>nd</a:t>
            </a:r>
            <a:r>
              <a:rPr lang="en-US" dirty="0"/>
              <a:t> Biology-sports combo answered</a:t>
            </a:r>
          </a:p>
          <a:p>
            <a:pPr lvl="1"/>
            <a:r>
              <a:rPr lang="en-US" dirty="0"/>
              <a:t>3</a:t>
            </a:r>
            <a:r>
              <a:rPr lang="en-US" baseline="30000" dirty="0"/>
              <a:t>rd</a:t>
            </a:r>
            <a:r>
              <a:rPr lang="en-US" dirty="0"/>
              <a:t> Traditional-sports combo answered</a:t>
            </a:r>
          </a:p>
          <a:p>
            <a:endParaRPr lang="en-US" dirty="0"/>
          </a:p>
          <a:p>
            <a:endParaRPr lang="en-US" dirty="0"/>
          </a:p>
        </p:txBody>
      </p:sp>
      <p:sp>
        <p:nvSpPr>
          <p:cNvPr id="3" name="Text Placeholder 2"/>
          <p:cNvSpPr>
            <a:spLocks noGrp="1"/>
          </p:cNvSpPr>
          <p:nvPr>
            <p:ph type="body" sz="half" idx="2"/>
          </p:nvPr>
        </p:nvSpPr>
        <p:spPr>
          <a:xfrm>
            <a:off x="1269266" y="2249486"/>
            <a:ext cx="3856037" cy="3541714"/>
          </a:xfrm>
        </p:spPr>
        <p:txBody>
          <a:bodyPr/>
          <a:lstStyle/>
          <a:p>
            <a:endParaRPr lang="en-US" dirty="0"/>
          </a:p>
        </p:txBody>
      </p:sp>
      <p:pic>
        <p:nvPicPr>
          <p:cNvPr id="4" name="Picture 3"/>
          <p:cNvPicPr>
            <a:picLocks noChangeAspect="1"/>
          </p:cNvPicPr>
          <p:nvPr/>
        </p:nvPicPr>
        <p:blipFill>
          <a:blip r:embed="rId3"/>
          <a:stretch>
            <a:fillRect/>
          </a:stretch>
        </p:blipFill>
        <p:spPr>
          <a:xfrm>
            <a:off x="156632" y="2425837"/>
            <a:ext cx="4968671" cy="1320539"/>
          </a:xfrm>
          <a:prstGeom prst="rect">
            <a:avLst/>
          </a:prstGeom>
        </p:spPr>
      </p:pic>
    </p:spTree>
    <p:extLst>
      <p:ext uri="{BB962C8B-B14F-4D97-AF65-F5344CB8AC3E}">
        <p14:creationId xmlns:p14="http://schemas.microsoft.com/office/powerpoint/2010/main" val="2274525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880" y="288925"/>
            <a:ext cx="8086090" cy="640715"/>
          </a:xfrm>
        </p:spPr>
        <p:txBody>
          <a:bodyPr>
            <a:normAutofit fontScale="90000"/>
          </a:bodyPr>
          <a:lstStyle/>
          <a:p>
            <a:pPr algn="ctr"/>
            <a:r>
              <a:rPr lang="en-US" dirty="0" smtClean="0"/>
              <a:t>Breakdown of Choices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97214529"/>
              </p:ext>
            </p:extLst>
          </p:nvPr>
        </p:nvGraphicFramePr>
        <p:xfrm>
          <a:off x="1021082" y="1112520"/>
          <a:ext cx="9905999" cy="4994542"/>
        </p:xfrm>
        <a:graphic>
          <a:graphicData uri="http://schemas.openxmlformats.org/drawingml/2006/table">
            <a:tbl>
              <a:tblPr firstRow="1" firstCol="1" bandRow="1">
                <a:tableStyleId>{5C22544A-7EE6-4342-B048-85BDC9FD1C3A}</a:tableStyleId>
              </a:tblPr>
              <a:tblGrid>
                <a:gridCol w="1305528"/>
                <a:gridCol w="1200997"/>
                <a:gridCol w="1243253"/>
                <a:gridCol w="1243253"/>
                <a:gridCol w="1303303"/>
                <a:gridCol w="1303303"/>
                <a:gridCol w="1153181"/>
                <a:gridCol w="1153181"/>
              </a:tblGrid>
              <a:tr h="934207">
                <a:tc rowSpan="2">
                  <a:txBody>
                    <a:bodyPr/>
                    <a:lstStyle/>
                    <a:p>
                      <a:pPr marL="0" marR="0">
                        <a:lnSpc>
                          <a:spcPct val="107000"/>
                        </a:lnSpc>
                        <a:spcBef>
                          <a:spcPts val="0"/>
                        </a:spcBef>
                        <a:spcAft>
                          <a:spcPts val="800"/>
                        </a:spcAft>
                      </a:pPr>
                      <a:r>
                        <a:rPr lang="en-US" sz="1800" dirty="0">
                          <a:effectLst/>
                        </a:rPr>
                        <a:t>Group</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rowSpan="2">
                  <a:txBody>
                    <a:bodyPr/>
                    <a:lstStyle/>
                    <a:p>
                      <a:pPr marL="0" marR="0" algn="ctr">
                        <a:lnSpc>
                          <a:spcPct val="107000"/>
                        </a:lnSpc>
                        <a:spcBef>
                          <a:spcPts val="0"/>
                        </a:spcBef>
                        <a:spcAft>
                          <a:spcPts val="800"/>
                        </a:spcAft>
                      </a:pPr>
                      <a:r>
                        <a:rPr lang="en-US" sz="1800">
                          <a:effectLst/>
                        </a:rPr>
                        <a:t>Number of Students</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800"/>
                        </a:spcAft>
                      </a:pPr>
                      <a:r>
                        <a:rPr lang="en-US" sz="1800" dirty="0">
                          <a:effectLst/>
                        </a:rPr>
                        <a:t>Traditional Contexts Chosen</a:t>
                      </a:r>
                    </a:p>
                    <a:p>
                      <a:pPr marL="0" marR="0" algn="ctr">
                        <a:lnSpc>
                          <a:spcPct val="107000"/>
                        </a:lnSpc>
                        <a:spcBef>
                          <a:spcPts val="0"/>
                        </a:spcBef>
                        <a:spcAft>
                          <a:spcPts val="800"/>
                        </a:spcAft>
                      </a:pPr>
                      <a:r>
                        <a:rPr lang="en-US" sz="1800" dirty="0">
                          <a:effectLst/>
                        </a:rPr>
                        <a:t>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800"/>
                        </a:spcAft>
                      </a:pPr>
                      <a:r>
                        <a:rPr lang="en-US" sz="1800">
                          <a:effectLst/>
                        </a:rPr>
                        <a:t>Biology Contexts Chosen</a:t>
                      </a:r>
                    </a:p>
                    <a:p>
                      <a:pPr marL="0" marR="0" algn="ctr">
                        <a:lnSpc>
                          <a:spcPct val="107000"/>
                        </a:lnSpc>
                        <a:spcBef>
                          <a:spcPts val="0"/>
                        </a:spcBef>
                        <a:spcAft>
                          <a:spcPts val="800"/>
                        </a:spcAft>
                      </a:pPr>
                      <a:r>
                        <a:rPr lang="en-US" sz="1800">
                          <a:effectLst/>
                        </a:rPr>
                        <a:t>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800"/>
                        </a:spcAft>
                      </a:pPr>
                      <a:r>
                        <a:rPr lang="en-US" sz="1800">
                          <a:effectLst/>
                        </a:rPr>
                        <a:t>Sports Contexts Chosen</a:t>
                      </a:r>
                    </a:p>
                    <a:p>
                      <a:pPr marL="0" marR="0" algn="ctr">
                        <a:lnSpc>
                          <a:spcPct val="107000"/>
                        </a:lnSpc>
                        <a:spcBef>
                          <a:spcPts val="0"/>
                        </a:spcBef>
                        <a:spcAft>
                          <a:spcPts val="800"/>
                        </a:spcAft>
                      </a:pPr>
                      <a:r>
                        <a:rPr lang="en-US" sz="1800">
                          <a:effectLst/>
                        </a:rPr>
                        <a:t>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tr>
              <a:tr h="253504">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800">
                          <a:effectLst/>
                        </a:rPr>
                        <a:t>Total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Total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Total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276601">
                <a:tc>
                  <a:txBody>
                    <a:bodyPr/>
                    <a:lstStyle/>
                    <a:p>
                      <a:pPr marL="0" marR="0">
                        <a:lnSpc>
                          <a:spcPct val="107000"/>
                        </a:lnSpc>
                        <a:spcBef>
                          <a:spcPts val="0"/>
                        </a:spcBef>
                        <a:spcAft>
                          <a:spcPts val="800"/>
                        </a:spcAft>
                      </a:pPr>
                      <a:r>
                        <a:rPr lang="en-US" sz="1800">
                          <a:effectLst/>
                        </a:rPr>
                        <a:t>Female</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21</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154</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34.9</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166</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b="1" dirty="0">
                          <a:effectLst/>
                        </a:rPr>
                        <a:t>37.6</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116</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26.3</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253504">
                <a:tc>
                  <a:txBody>
                    <a:bodyPr/>
                    <a:lstStyle/>
                    <a:p>
                      <a:pPr marL="0" marR="0">
                        <a:lnSpc>
                          <a:spcPct val="107000"/>
                        </a:lnSpc>
                        <a:spcBef>
                          <a:spcPts val="0"/>
                        </a:spcBef>
                        <a:spcAft>
                          <a:spcPts val="800"/>
                        </a:spcAft>
                      </a:pPr>
                      <a:r>
                        <a:rPr lang="en-US" sz="1800">
                          <a:effectLst/>
                        </a:rPr>
                        <a:t>Male</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31</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253</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b="1" dirty="0">
                          <a:effectLst/>
                        </a:rPr>
                        <a:t>38.9</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216</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rPr>
                        <a:t>33.2</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176</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27.0</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83984">
                <a:tc>
                  <a:txBody>
                    <a:bodyPr/>
                    <a:lstStyle/>
                    <a:p>
                      <a:pPr marL="0" marR="0">
                        <a:lnSpc>
                          <a:spcPct val="107000"/>
                        </a:lnSpc>
                        <a:spcBef>
                          <a:spcPts val="0"/>
                        </a:spcBef>
                        <a:spcAft>
                          <a:spcPts val="800"/>
                        </a:spcAft>
                      </a:pPr>
                      <a:r>
                        <a:rPr lang="en-US" sz="1800">
                          <a:effectLst/>
                        </a:rPr>
                        <a:t>Female 1</a:t>
                      </a:r>
                      <a:r>
                        <a:rPr lang="en-US" sz="1800" baseline="30000">
                          <a:effectLst/>
                        </a:rPr>
                        <a:t>st</a:t>
                      </a:r>
                      <a:r>
                        <a:rPr lang="en-US" sz="1800">
                          <a:effectLst/>
                        </a:rPr>
                        <a:t> Choice Combo</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11</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83</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32.9</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100</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b="1" dirty="0">
                          <a:effectLst/>
                        </a:rPr>
                        <a:t>39.7</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67</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26.6</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83984">
                <a:tc>
                  <a:txBody>
                    <a:bodyPr/>
                    <a:lstStyle/>
                    <a:p>
                      <a:pPr marL="0" marR="0">
                        <a:lnSpc>
                          <a:spcPct val="107000"/>
                        </a:lnSpc>
                        <a:spcBef>
                          <a:spcPts val="0"/>
                        </a:spcBef>
                        <a:spcAft>
                          <a:spcPts val="800"/>
                        </a:spcAft>
                      </a:pPr>
                      <a:r>
                        <a:rPr lang="en-US" sz="1800">
                          <a:effectLst/>
                        </a:rPr>
                        <a:t>Male 1</a:t>
                      </a:r>
                      <a:r>
                        <a:rPr lang="en-US" sz="1800" baseline="30000">
                          <a:effectLst/>
                        </a:rPr>
                        <a:t>st</a:t>
                      </a:r>
                      <a:r>
                        <a:rPr lang="en-US" sz="1800">
                          <a:effectLst/>
                        </a:rPr>
                        <a:t> Choice Combo</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21</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168</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b="1" dirty="0">
                          <a:effectLst/>
                        </a:rPr>
                        <a:t>38.1</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147</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33.3</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121</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rPr>
                        <a:t>27.4</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83984">
                <a:tc>
                  <a:txBody>
                    <a:bodyPr/>
                    <a:lstStyle/>
                    <a:p>
                      <a:pPr marL="0" marR="0">
                        <a:lnSpc>
                          <a:spcPct val="107000"/>
                        </a:lnSpc>
                        <a:spcBef>
                          <a:spcPts val="0"/>
                        </a:spcBef>
                        <a:spcAft>
                          <a:spcPts val="800"/>
                        </a:spcAft>
                      </a:pPr>
                      <a:r>
                        <a:rPr lang="en-US" sz="1800">
                          <a:effectLst/>
                        </a:rPr>
                        <a:t>Female No Combo</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9</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71</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b="1" dirty="0">
                          <a:effectLst/>
                        </a:rPr>
                        <a:t>37.6</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66</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rPr>
                        <a:t>34.9</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49</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rPr>
                        <a:t>25.9</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18744">
                <a:tc>
                  <a:txBody>
                    <a:bodyPr/>
                    <a:lstStyle/>
                    <a:p>
                      <a:pPr marL="0" marR="0">
                        <a:lnSpc>
                          <a:spcPct val="107000"/>
                        </a:lnSpc>
                        <a:spcBef>
                          <a:spcPts val="0"/>
                        </a:spcBef>
                        <a:spcAft>
                          <a:spcPts val="800"/>
                        </a:spcAft>
                      </a:pPr>
                      <a:r>
                        <a:rPr lang="en-US" sz="1800" dirty="0">
                          <a:effectLst/>
                        </a:rPr>
                        <a:t>Male No Combo</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rPr>
                        <a:t>10</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rPr>
                        <a:t>85</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b="1" dirty="0">
                          <a:effectLst/>
                        </a:rPr>
                        <a:t>40.5</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rPr>
                        <a:t>69</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rPr>
                        <a:t>32.9</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rPr>
                        <a:t>55</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rPr>
                        <a:t>26.2</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4" name="Rectangle 1"/>
          <p:cNvSpPr>
            <a:spLocks noChangeArrowheads="1"/>
          </p:cNvSpPr>
          <p:nvPr/>
        </p:nvSpPr>
        <p:spPr bwMode="auto">
          <a:xfrm>
            <a:off x="3419475" y="6073046"/>
            <a:ext cx="43681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Breakdown by gender and context of question choices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fewer than 2% of all contexts were not answered)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648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Responses Analyzed by Choice</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115431391"/>
              </p:ext>
            </p:extLst>
          </p:nvPr>
        </p:nvGraphicFramePr>
        <p:xfrm>
          <a:off x="944880" y="1841051"/>
          <a:ext cx="10302240" cy="3934910"/>
        </p:xfrm>
        <a:graphic>
          <a:graphicData uri="http://schemas.openxmlformats.org/drawingml/2006/table">
            <a:tbl>
              <a:tblPr bandRow="1">
                <a:tableStyleId>{5C22544A-7EE6-4342-B048-85BDC9FD1C3A}</a:tableStyleId>
              </a:tblPr>
              <a:tblGrid>
                <a:gridCol w="988341"/>
                <a:gridCol w="1524616"/>
                <a:gridCol w="1580017"/>
                <a:gridCol w="1524616"/>
                <a:gridCol w="1580017"/>
                <a:gridCol w="1524616"/>
                <a:gridCol w="1580017"/>
              </a:tblGrid>
              <a:tr h="792480">
                <a:tc>
                  <a:txBody>
                    <a:bodyPr/>
                    <a:lstStyle/>
                    <a:p>
                      <a:pPr marL="0" marR="0" algn="ctr">
                        <a:lnSpc>
                          <a:spcPct val="107000"/>
                        </a:lnSpc>
                        <a:spcBef>
                          <a:spcPts val="0"/>
                        </a:spcBef>
                        <a:spcAft>
                          <a:spcPts val="80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gridSpan="2">
                  <a:txBody>
                    <a:bodyPr/>
                    <a:lstStyle/>
                    <a:p>
                      <a:pPr marL="0" marR="0" algn="ctr">
                        <a:lnSpc>
                          <a:spcPct val="107000"/>
                        </a:lnSpc>
                        <a:spcBef>
                          <a:spcPts val="0"/>
                        </a:spcBef>
                        <a:spcAft>
                          <a:spcPts val="800"/>
                        </a:spcAft>
                      </a:pPr>
                      <a:r>
                        <a:rPr lang="en-US" sz="1600" dirty="0">
                          <a:effectLst/>
                        </a:rPr>
                        <a:t>First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800"/>
                        </a:spcAft>
                      </a:pPr>
                      <a:r>
                        <a:rPr lang="en-US" sz="1600" dirty="0">
                          <a:effectLst/>
                        </a:rPr>
                        <a:t>Second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800"/>
                        </a:spcAft>
                      </a:pPr>
                      <a:r>
                        <a:rPr lang="en-US" sz="1600">
                          <a:effectLst/>
                        </a:rPr>
                        <a:t>Last Choice (for ‘All’ Category)</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US"/>
                    </a:p>
                  </a:txBody>
                  <a:tcPr/>
                </a:tc>
              </a:tr>
              <a:tr h="1045292">
                <a:tc>
                  <a:txBody>
                    <a:bodyPr/>
                    <a:lstStyle/>
                    <a:p>
                      <a:pPr marL="0" marR="0">
                        <a:lnSpc>
                          <a:spcPct val="107000"/>
                        </a:lnSpc>
                        <a:spcBef>
                          <a:spcPts val="0"/>
                        </a:spcBef>
                        <a:spcAft>
                          <a:spcPts val="800"/>
                        </a:spcAft>
                      </a:pPr>
                      <a:r>
                        <a:rPr lang="en-US" sz="1600" dirty="0">
                          <a:effectLst/>
                        </a:rPr>
                        <a:t>Gender</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a:effectLst/>
                        </a:rPr>
                        <a:t>#correct</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dirty="0">
                          <a:effectLst/>
                        </a:rPr>
                        <a:t>#submissions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dirty="0">
                          <a:effectLst/>
                        </a:rPr>
                        <a:t>#correct</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dirty="0">
                          <a:effectLst/>
                        </a:rPr>
                        <a:t>#submissions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a:effectLst/>
                        </a:rPr>
                        <a:t>#correct</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a:effectLst/>
                        </a:rPr>
                        <a:t>#submissions</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310711">
                <a:tc>
                  <a:txBody>
                    <a:bodyPr/>
                    <a:lstStyle/>
                    <a:p>
                      <a:pPr marL="0" marR="0">
                        <a:lnSpc>
                          <a:spcPct val="107000"/>
                        </a:lnSpc>
                        <a:spcBef>
                          <a:spcPts val="0"/>
                        </a:spcBef>
                        <a:spcAft>
                          <a:spcPts val="800"/>
                        </a:spcAft>
                      </a:pPr>
                      <a:r>
                        <a:rPr lang="en-US" sz="1600">
                          <a:effectLst/>
                        </a:rPr>
                        <a:t>Female</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b="1" dirty="0">
                          <a:effectLst/>
                        </a:rPr>
                        <a:t>0.851*</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dirty="0">
                          <a:effectLst/>
                        </a:rPr>
                        <a:t>2.11</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a:effectLst/>
                        </a:rPr>
                        <a:t>0.405</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dirty="0">
                          <a:effectLst/>
                        </a:rPr>
                        <a:t>2.30</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dirty="0">
                          <a:effectLst/>
                        </a:rPr>
                        <a:t>0.333</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dirty="0">
                          <a:effectLst/>
                        </a:rPr>
                        <a:t>2.89</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86427">
                <a:tc>
                  <a:txBody>
                    <a:bodyPr/>
                    <a:lstStyle/>
                    <a:p>
                      <a:pPr marL="0" marR="0">
                        <a:lnSpc>
                          <a:spcPct val="107000"/>
                        </a:lnSpc>
                        <a:spcBef>
                          <a:spcPts val="0"/>
                        </a:spcBef>
                        <a:spcAft>
                          <a:spcPts val="800"/>
                        </a:spcAft>
                      </a:pPr>
                      <a:r>
                        <a:rPr lang="en-US" sz="1600">
                          <a:effectLst/>
                        </a:rPr>
                        <a:t>Male</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a:effectLst/>
                        </a:rPr>
                        <a:t>0.695</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b="1" dirty="0">
                          <a:effectLst/>
                        </a:rPr>
                        <a:t>3.22</a:t>
                      </a:r>
                      <a:r>
                        <a:rPr lang="en-US" sz="1600" b="1" baseline="30000" dirty="0">
                          <a:effectLst/>
                        </a:rPr>
                        <a:t>***</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a:effectLst/>
                        </a:rPr>
                        <a:t>0.472</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dirty="0">
                          <a:effectLst/>
                        </a:rPr>
                        <a:t>2.49</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a:effectLst/>
                        </a:rPr>
                        <a:t>0.25</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600" dirty="0">
                          <a:effectLst/>
                        </a:rPr>
                        <a:t>2.55</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8" name="Rectangle 2"/>
          <p:cNvSpPr>
            <a:spLocks noChangeArrowheads="1"/>
          </p:cNvSpPr>
          <p:nvPr/>
        </p:nvSpPr>
        <p:spPr bwMode="auto">
          <a:xfrm>
            <a:off x="3406141" y="5775961"/>
            <a:ext cx="48920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Average</a:t>
            </a:r>
            <a:r>
              <a:rPr kumimoji="0" lang="en-US" altLang="en-US" sz="120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120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number of responses and submissions by gender.</a:t>
            </a:r>
            <a:endParaRPr kumimoji="0" lang="en-US" altLang="en-US" sz="1100" i="0" u="none" strike="noStrike" cap="none" normalizeH="0" baseline="0" dirty="0" smtClean="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Note. *p &lt; .05. **p &lt; .01. ***p &lt; .001</a:t>
            </a:r>
            <a:endParaRPr kumimoji="0" lang="en-US" altLang="en-US" sz="180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7356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3435</TotalTime>
  <Words>1850</Words>
  <Application>Microsoft Office PowerPoint</Application>
  <PresentationFormat>Widescreen</PresentationFormat>
  <Paragraphs>258</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Gender and Context Choice Influence on Student Performance and Attitude</vt:lpstr>
      <vt:lpstr>Literature Review: the problem</vt:lpstr>
      <vt:lpstr>Literature Review: what can be done?</vt:lpstr>
      <vt:lpstr>Theoretical Framework</vt:lpstr>
      <vt:lpstr>Research question &amp; methods </vt:lpstr>
      <vt:lpstr>Webassign Questions</vt:lpstr>
      <vt:lpstr>Student Choice</vt:lpstr>
      <vt:lpstr>Breakdown of Choices</vt:lpstr>
      <vt:lpstr>Responses Analyzed by Choice</vt:lpstr>
      <vt:lpstr>Web Assign Question Response Rate by gender</vt:lpstr>
      <vt:lpstr>Findings:  Pre/post treatment FCI</vt:lpstr>
      <vt:lpstr>Males Vs females on Pre CLASS</vt:lpstr>
      <vt:lpstr>Males vs females on Post CLASS</vt:lpstr>
      <vt:lpstr>Class: Gains for female students</vt:lpstr>
      <vt:lpstr>Discussion</vt:lpstr>
      <vt:lpstr>Implications &amp; Future work</vt:lpstr>
      <vt:lpstr>Thank you!</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Wheeler, Sam</cp:lastModifiedBy>
  <cp:revision>127</cp:revision>
  <dcterms:created xsi:type="dcterms:W3CDTF">2017-01-06T02:50:07Z</dcterms:created>
  <dcterms:modified xsi:type="dcterms:W3CDTF">2017-07-24T15:03:43Z</dcterms:modified>
</cp:coreProperties>
</file>